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gi İşlam" initials="Bİ" lastIdx="0" clrIdx="0">
    <p:extLst>
      <p:ext uri="{19B8F6BF-5375-455C-9EA6-DF929625EA0E}">
        <p15:presenceInfo xmlns="" xmlns:p15="http://schemas.microsoft.com/office/powerpoint/2012/main" userId="Bilgi İş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76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74"/>
  </p:normalViewPr>
  <p:slideViewPr>
    <p:cSldViewPr>
      <p:cViewPr>
        <p:scale>
          <a:sx n="75" d="100"/>
          <a:sy n="75" d="100"/>
        </p:scale>
        <p:origin x="-1104" y="-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3639"/>
            <a:ext cx="12191999" cy="4694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3879" y="521690"/>
            <a:ext cx="11879613" cy="1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61225" y="4098289"/>
            <a:ext cx="5431155" cy="1416050"/>
          </a:xfrm>
          <a:custGeom>
            <a:avLst/>
            <a:gdLst/>
            <a:ahLst/>
            <a:cxnLst/>
            <a:rect l="l" t="t" r="r" b="b"/>
            <a:pathLst>
              <a:path w="5431155" h="1416050">
                <a:moveTo>
                  <a:pt x="5430774" y="0"/>
                </a:moveTo>
                <a:lnTo>
                  <a:pt x="0" y="0"/>
                </a:lnTo>
                <a:lnTo>
                  <a:pt x="0" y="1415796"/>
                </a:lnTo>
                <a:lnTo>
                  <a:pt x="5430774" y="1415796"/>
                </a:lnTo>
                <a:lnTo>
                  <a:pt x="54307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708647" y="4067555"/>
            <a:ext cx="512978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708647" y="4341875"/>
            <a:ext cx="110794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75931" y="4616195"/>
            <a:ext cx="456133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08647" y="4890516"/>
            <a:ext cx="412089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740651" y="5183123"/>
            <a:ext cx="5209032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568" y="560654"/>
            <a:ext cx="9452863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9466" y="3393821"/>
            <a:ext cx="11703050" cy="1847214"/>
          </a:xfrm>
          <a:custGeom>
            <a:avLst/>
            <a:gdLst/>
            <a:ahLst/>
            <a:cxnLst/>
            <a:rect l="l" t="t" r="r" b="b"/>
            <a:pathLst>
              <a:path w="11703050" h="1847214">
                <a:moveTo>
                  <a:pt x="11702542" y="0"/>
                </a:moveTo>
                <a:lnTo>
                  <a:pt x="0" y="0"/>
                </a:lnTo>
                <a:lnTo>
                  <a:pt x="0" y="1846706"/>
                </a:lnTo>
                <a:lnTo>
                  <a:pt x="11702542" y="1846706"/>
                </a:lnTo>
                <a:lnTo>
                  <a:pt x="1170254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FF00"/>
              </a:highlight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2497" y="3378784"/>
            <a:ext cx="1023112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2D75B6"/>
                </a:solidFill>
                <a:latin typeface="Carlito"/>
                <a:cs typeface="Carlito"/>
              </a:rPr>
              <a:t>e-Arşiv </a:t>
            </a:r>
            <a:r>
              <a:rPr sz="6000" b="1" spc="-65" dirty="0">
                <a:solidFill>
                  <a:srgbClr val="2D75B6"/>
                </a:solidFill>
                <a:latin typeface="Carlito"/>
                <a:cs typeface="Carlito"/>
              </a:rPr>
              <a:t>Fatura </a:t>
            </a:r>
            <a:r>
              <a:rPr sz="6000" b="1" spc="-5" dirty="0">
                <a:solidFill>
                  <a:srgbClr val="2D75B6"/>
                </a:solidFill>
                <a:latin typeface="Carlito"/>
                <a:cs typeface="Carlito"/>
              </a:rPr>
              <a:t>Nasıl </a:t>
            </a:r>
            <a:r>
              <a:rPr sz="6000" b="1" spc="-15" dirty="0">
                <a:solidFill>
                  <a:srgbClr val="2D75B6"/>
                </a:solidFill>
                <a:latin typeface="Carlito"/>
                <a:cs typeface="Carlito"/>
              </a:rPr>
              <a:t>Düzenlenir</a:t>
            </a:r>
            <a:r>
              <a:rPr sz="6000" b="1" spc="6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6000" b="1" dirty="0">
                <a:solidFill>
                  <a:srgbClr val="2D75B6"/>
                </a:solidFill>
                <a:latin typeface="Carlito"/>
                <a:cs typeface="Carlito"/>
              </a:rPr>
              <a:t>?</a:t>
            </a:r>
            <a:endParaRPr sz="6000" dirty="0">
              <a:latin typeface="Carlito"/>
              <a:cs typeface="Carlito"/>
            </a:endParaRPr>
          </a:p>
          <a:p>
            <a:pPr marL="7620" algn="ctr">
              <a:lnSpc>
                <a:spcPct val="100000"/>
              </a:lnSpc>
              <a:spcBef>
                <a:spcPts val="40"/>
              </a:spcBef>
            </a:pPr>
            <a:r>
              <a:rPr sz="5400" b="1" dirty="0">
                <a:solidFill>
                  <a:srgbClr val="2D75B6"/>
                </a:solidFill>
                <a:latin typeface="Carlito"/>
                <a:cs typeface="Carlito"/>
              </a:rPr>
              <a:t>15 </a:t>
            </a:r>
            <a:r>
              <a:rPr sz="5400" b="1" spc="-15" dirty="0">
                <a:solidFill>
                  <a:srgbClr val="2D75B6"/>
                </a:solidFill>
                <a:latin typeface="Carlito"/>
                <a:cs typeface="Carlito"/>
              </a:rPr>
              <a:t>Ocak</a:t>
            </a:r>
            <a:r>
              <a:rPr sz="5400" b="1" spc="-1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5400" b="1" dirty="0">
                <a:solidFill>
                  <a:srgbClr val="2D75B6"/>
                </a:solidFill>
                <a:latin typeface="Carlito"/>
                <a:cs typeface="Carlito"/>
              </a:rPr>
              <a:t>2020</a:t>
            </a:r>
            <a:endParaRPr sz="5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580" y="650211"/>
            <a:ext cx="11388344" cy="5029622"/>
            <a:chOff x="476580" y="650211"/>
            <a:chExt cx="11388344" cy="5029622"/>
          </a:xfrm>
        </p:grpSpPr>
        <p:sp>
          <p:nvSpPr>
            <p:cNvPr id="3" name="object 3"/>
            <p:cNvSpPr/>
            <p:nvPr/>
          </p:nvSpPr>
          <p:spPr>
            <a:xfrm>
              <a:off x="476580" y="650211"/>
              <a:ext cx="11388344" cy="50296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3173" y="1222121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861567" y="0"/>
                  </a:moveTo>
                  <a:lnTo>
                    <a:pt x="0" y="861694"/>
                  </a:lnTo>
                  <a:lnTo>
                    <a:pt x="861567" y="1723263"/>
                  </a:lnTo>
                  <a:lnTo>
                    <a:pt x="861567" y="1292478"/>
                  </a:lnTo>
                  <a:lnTo>
                    <a:pt x="5134609" y="1292478"/>
                  </a:lnTo>
                  <a:lnTo>
                    <a:pt x="5134609" y="430783"/>
                  </a:lnTo>
                  <a:lnTo>
                    <a:pt x="861567" y="430783"/>
                  </a:lnTo>
                  <a:lnTo>
                    <a:pt x="8615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3173" y="1222121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0" y="861694"/>
                  </a:moveTo>
                  <a:lnTo>
                    <a:pt x="861567" y="0"/>
                  </a:lnTo>
                  <a:lnTo>
                    <a:pt x="861567" y="430783"/>
                  </a:lnTo>
                  <a:lnTo>
                    <a:pt x="5134609" y="430783"/>
                  </a:lnTo>
                  <a:lnTo>
                    <a:pt x="5134609" y="1292478"/>
                  </a:lnTo>
                  <a:lnTo>
                    <a:pt x="861567" y="1292478"/>
                  </a:lnTo>
                  <a:lnTo>
                    <a:pt x="861567" y="1723263"/>
                  </a:lnTo>
                  <a:lnTo>
                    <a:pt x="0" y="86169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C24A9AA4-3206-764D-A855-4102B63087E9}"/>
              </a:ext>
            </a:extLst>
          </p:cNvPr>
          <p:cNvSpPr/>
          <p:nvPr/>
        </p:nvSpPr>
        <p:spPr>
          <a:xfrm>
            <a:off x="6400800" y="1828800"/>
            <a:ext cx="6096000" cy="536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5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E-Arşiv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Portal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/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Belge İşlemleri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/ </a:t>
            </a: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Taslaklar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bölümünden </a:t>
            </a:r>
          </a:p>
          <a:p>
            <a:pPr marL="128270" marR="5080" indent="-116205">
              <a:lnSpc>
                <a:spcPct val="100000"/>
              </a:lnSpc>
              <a:spcBef>
                <a:spcPts val="105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 hazırlamış olduğunuz taslak </a:t>
            </a: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faturaya</a:t>
            </a:r>
            <a:r>
              <a:rPr lang="tr-TR" sz="140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ulaşabilirsiniz.</a:t>
            </a:r>
            <a:endParaRPr lang="tr-TR"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915" y="561795"/>
            <a:ext cx="11676507" cy="5277259"/>
            <a:chOff x="335915" y="561795"/>
            <a:chExt cx="11676507" cy="5277259"/>
          </a:xfrm>
        </p:grpSpPr>
        <p:sp>
          <p:nvSpPr>
            <p:cNvPr id="3" name="object 3"/>
            <p:cNvSpPr/>
            <p:nvPr/>
          </p:nvSpPr>
          <p:spPr>
            <a:xfrm>
              <a:off x="335915" y="561795"/>
              <a:ext cx="11676507" cy="5277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3174" y="1222120"/>
              <a:ext cx="5055870" cy="1723389"/>
            </a:xfrm>
            <a:custGeom>
              <a:avLst/>
              <a:gdLst/>
              <a:ahLst/>
              <a:cxnLst/>
              <a:rect l="l" t="t" r="r" b="b"/>
              <a:pathLst>
                <a:path w="5055870" h="1723389">
                  <a:moveTo>
                    <a:pt x="861567" y="0"/>
                  </a:moveTo>
                  <a:lnTo>
                    <a:pt x="0" y="861694"/>
                  </a:lnTo>
                  <a:lnTo>
                    <a:pt x="861567" y="1723263"/>
                  </a:lnTo>
                  <a:lnTo>
                    <a:pt x="861567" y="1292478"/>
                  </a:lnTo>
                  <a:lnTo>
                    <a:pt x="5055489" y="1292478"/>
                  </a:lnTo>
                  <a:lnTo>
                    <a:pt x="5055489" y="430783"/>
                  </a:lnTo>
                  <a:lnTo>
                    <a:pt x="861567" y="430783"/>
                  </a:lnTo>
                  <a:lnTo>
                    <a:pt x="8615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3174" y="1222120"/>
              <a:ext cx="5055870" cy="1723389"/>
            </a:xfrm>
            <a:custGeom>
              <a:avLst/>
              <a:gdLst/>
              <a:ahLst/>
              <a:cxnLst/>
              <a:rect l="l" t="t" r="r" b="b"/>
              <a:pathLst>
                <a:path w="5055870" h="1723389">
                  <a:moveTo>
                    <a:pt x="0" y="861694"/>
                  </a:moveTo>
                  <a:lnTo>
                    <a:pt x="861567" y="0"/>
                  </a:lnTo>
                  <a:lnTo>
                    <a:pt x="861567" y="430783"/>
                  </a:lnTo>
                  <a:lnTo>
                    <a:pt x="5055489" y="430783"/>
                  </a:lnTo>
                  <a:lnTo>
                    <a:pt x="5055489" y="1292478"/>
                  </a:lnTo>
                  <a:lnTo>
                    <a:pt x="861567" y="1292478"/>
                  </a:lnTo>
                  <a:lnTo>
                    <a:pt x="861567" y="1723263"/>
                  </a:lnTo>
                  <a:lnTo>
                    <a:pt x="0" y="86169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74740" y="1981200"/>
            <a:ext cx="4264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Sorgula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butonuna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basılarak taslak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faturanıza</a:t>
            </a:r>
            <a:r>
              <a:rPr sz="1400" spc="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ulaşabilirsiniz.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915" y="615403"/>
            <a:ext cx="11560683" cy="5214876"/>
            <a:chOff x="335915" y="615403"/>
            <a:chExt cx="11560683" cy="5214876"/>
          </a:xfrm>
        </p:grpSpPr>
        <p:sp>
          <p:nvSpPr>
            <p:cNvPr id="3" name="object 3"/>
            <p:cNvSpPr/>
            <p:nvPr/>
          </p:nvSpPr>
          <p:spPr>
            <a:xfrm>
              <a:off x="335915" y="615403"/>
              <a:ext cx="11560683" cy="5214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3174" y="1222120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861567" y="0"/>
                  </a:moveTo>
                  <a:lnTo>
                    <a:pt x="0" y="861694"/>
                  </a:lnTo>
                  <a:lnTo>
                    <a:pt x="861567" y="1723263"/>
                  </a:lnTo>
                  <a:lnTo>
                    <a:pt x="861567" y="1292478"/>
                  </a:lnTo>
                  <a:lnTo>
                    <a:pt x="5134609" y="1292478"/>
                  </a:lnTo>
                  <a:lnTo>
                    <a:pt x="5134609" y="430783"/>
                  </a:lnTo>
                  <a:lnTo>
                    <a:pt x="861567" y="430783"/>
                  </a:lnTo>
                  <a:lnTo>
                    <a:pt x="8615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3174" y="1222120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0" y="861694"/>
                  </a:moveTo>
                  <a:lnTo>
                    <a:pt x="861567" y="0"/>
                  </a:lnTo>
                  <a:lnTo>
                    <a:pt x="861567" y="430783"/>
                  </a:lnTo>
                  <a:lnTo>
                    <a:pt x="5134609" y="430783"/>
                  </a:lnTo>
                  <a:lnTo>
                    <a:pt x="5134609" y="1292478"/>
                  </a:lnTo>
                  <a:lnTo>
                    <a:pt x="861567" y="1292478"/>
                  </a:lnTo>
                  <a:lnTo>
                    <a:pt x="861567" y="1723263"/>
                  </a:lnTo>
                  <a:lnTo>
                    <a:pt x="0" y="86169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24600" y="1905000"/>
            <a:ext cx="42189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9790" marR="5080" indent="-847725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006FC0"/>
                </a:solidFill>
                <a:latin typeface="Carlito"/>
                <a:cs typeface="Carlito"/>
              </a:rPr>
              <a:t>Taslak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seçildikten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sonra düzenle butonuna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basılarak 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faturanızı düzenlemeye</a:t>
            </a:r>
            <a:r>
              <a:rPr sz="140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başlanmalı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433" y="887137"/>
            <a:ext cx="11503076" cy="5179550"/>
            <a:chOff x="193433" y="887137"/>
            <a:chExt cx="11503076" cy="5179550"/>
          </a:xfrm>
        </p:grpSpPr>
        <p:sp>
          <p:nvSpPr>
            <p:cNvPr id="3" name="object 3"/>
            <p:cNvSpPr/>
            <p:nvPr/>
          </p:nvSpPr>
          <p:spPr>
            <a:xfrm>
              <a:off x="318325" y="887137"/>
              <a:ext cx="11378184" cy="5179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433" y="1318894"/>
              <a:ext cx="3916045" cy="1362710"/>
            </a:xfrm>
            <a:custGeom>
              <a:avLst/>
              <a:gdLst/>
              <a:ahLst/>
              <a:cxnLst/>
              <a:rect l="l" t="t" r="r" b="b"/>
              <a:pathLst>
                <a:path w="3916045" h="1362710">
                  <a:moveTo>
                    <a:pt x="3234677" y="0"/>
                  </a:moveTo>
                  <a:lnTo>
                    <a:pt x="3234677" y="340613"/>
                  </a:lnTo>
                  <a:lnTo>
                    <a:pt x="0" y="340613"/>
                  </a:lnTo>
                  <a:lnTo>
                    <a:pt x="0" y="1022095"/>
                  </a:lnTo>
                  <a:lnTo>
                    <a:pt x="3234677" y="1022095"/>
                  </a:lnTo>
                  <a:lnTo>
                    <a:pt x="3234677" y="1362709"/>
                  </a:lnTo>
                  <a:lnTo>
                    <a:pt x="3916032" y="681354"/>
                  </a:lnTo>
                  <a:lnTo>
                    <a:pt x="323467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433" y="1318894"/>
              <a:ext cx="3916045" cy="1362710"/>
            </a:xfrm>
            <a:custGeom>
              <a:avLst/>
              <a:gdLst/>
              <a:ahLst/>
              <a:cxnLst/>
              <a:rect l="l" t="t" r="r" b="b"/>
              <a:pathLst>
                <a:path w="3916045" h="1362710">
                  <a:moveTo>
                    <a:pt x="0" y="340613"/>
                  </a:moveTo>
                  <a:lnTo>
                    <a:pt x="3234677" y="340613"/>
                  </a:lnTo>
                  <a:lnTo>
                    <a:pt x="3234677" y="0"/>
                  </a:lnTo>
                  <a:lnTo>
                    <a:pt x="3916032" y="681354"/>
                  </a:lnTo>
                  <a:lnTo>
                    <a:pt x="3234677" y="1362709"/>
                  </a:lnTo>
                  <a:lnTo>
                    <a:pt x="3234677" y="1022095"/>
                  </a:lnTo>
                  <a:lnTo>
                    <a:pt x="0" y="1022095"/>
                  </a:lnTo>
                  <a:lnTo>
                    <a:pt x="0" y="34061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5491" y="1713229"/>
            <a:ext cx="303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Oluşan belge numarası SGK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MEDULA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ekranından 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sonlandırırken istenen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numarası 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bölümüne</a:t>
            </a:r>
            <a:r>
              <a:rPr sz="1200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yazılmalı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113" y="650595"/>
            <a:ext cx="11380470" cy="5249037"/>
            <a:chOff x="327113" y="650595"/>
            <a:chExt cx="11380470" cy="5249037"/>
          </a:xfrm>
        </p:grpSpPr>
        <p:sp>
          <p:nvSpPr>
            <p:cNvPr id="3" name="object 3"/>
            <p:cNvSpPr/>
            <p:nvPr/>
          </p:nvSpPr>
          <p:spPr>
            <a:xfrm>
              <a:off x="327113" y="650595"/>
              <a:ext cx="11380470" cy="52490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3245" y="3094863"/>
              <a:ext cx="3054985" cy="1213485"/>
            </a:xfrm>
            <a:custGeom>
              <a:avLst/>
              <a:gdLst/>
              <a:ahLst/>
              <a:cxnLst/>
              <a:rect l="l" t="t" r="r" b="b"/>
              <a:pathLst>
                <a:path w="3054985" h="1213485">
                  <a:moveTo>
                    <a:pt x="2447683" y="0"/>
                  </a:moveTo>
                  <a:lnTo>
                    <a:pt x="2447683" y="303402"/>
                  </a:lnTo>
                  <a:lnTo>
                    <a:pt x="0" y="303402"/>
                  </a:lnTo>
                  <a:lnTo>
                    <a:pt x="0" y="910082"/>
                  </a:lnTo>
                  <a:lnTo>
                    <a:pt x="2447683" y="910082"/>
                  </a:lnTo>
                  <a:lnTo>
                    <a:pt x="2447683" y="1213358"/>
                  </a:lnTo>
                  <a:lnTo>
                    <a:pt x="3054362" y="606679"/>
                  </a:lnTo>
                  <a:lnTo>
                    <a:pt x="24476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245" y="3094863"/>
              <a:ext cx="3054985" cy="1213485"/>
            </a:xfrm>
            <a:custGeom>
              <a:avLst/>
              <a:gdLst/>
              <a:ahLst/>
              <a:cxnLst/>
              <a:rect l="l" t="t" r="r" b="b"/>
              <a:pathLst>
                <a:path w="3054985" h="1213485">
                  <a:moveTo>
                    <a:pt x="0" y="303402"/>
                  </a:moveTo>
                  <a:lnTo>
                    <a:pt x="2447683" y="303402"/>
                  </a:lnTo>
                  <a:lnTo>
                    <a:pt x="2447683" y="0"/>
                  </a:lnTo>
                  <a:lnTo>
                    <a:pt x="3054362" y="606679"/>
                  </a:lnTo>
                  <a:lnTo>
                    <a:pt x="2447683" y="1213358"/>
                  </a:lnTo>
                  <a:lnTo>
                    <a:pt x="2447683" y="910082"/>
                  </a:lnTo>
                  <a:lnTo>
                    <a:pt x="0" y="910082"/>
                  </a:lnTo>
                  <a:lnTo>
                    <a:pt x="0" y="30340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1780" y="3418703"/>
            <a:ext cx="2529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Oluşan belge numarası SGK</a:t>
            </a:r>
            <a:r>
              <a:rPr sz="1200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MEDULA</a:t>
            </a:r>
            <a:endParaRPr sz="12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ekranından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sonlandırırken</a:t>
            </a:r>
            <a:r>
              <a:rPr sz="1200" spc="-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istenen 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numarası bölümüne</a:t>
            </a:r>
            <a:r>
              <a:rPr sz="1200" spc="-8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yazılmalı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7113" y="448398"/>
            <a:ext cx="11453622" cy="517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8704" y="87884"/>
            <a:ext cx="9853804" cy="6770242"/>
            <a:chOff x="2338704" y="87884"/>
            <a:chExt cx="9853804" cy="6770242"/>
          </a:xfrm>
        </p:grpSpPr>
        <p:sp>
          <p:nvSpPr>
            <p:cNvPr id="3" name="object 3"/>
            <p:cNvSpPr/>
            <p:nvPr/>
          </p:nvSpPr>
          <p:spPr>
            <a:xfrm>
              <a:off x="2338704" y="87884"/>
              <a:ext cx="9762109" cy="44804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2463" y="4180331"/>
              <a:ext cx="5440045" cy="2677795"/>
            </a:xfrm>
            <a:custGeom>
              <a:avLst/>
              <a:gdLst/>
              <a:ahLst/>
              <a:cxnLst/>
              <a:rect l="l" t="t" r="r" b="b"/>
              <a:pathLst>
                <a:path w="5440045" h="2677795">
                  <a:moveTo>
                    <a:pt x="5439536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5439536" y="2677668"/>
                  </a:lnTo>
                  <a:lnTo>
                    <a:pt x="543953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7906" y="3618665"/>
            <a:ext cx="6515228" cy="3182873"/>
            <a:chOff x="17906" y="3618665"/>
            <a:chExt cx="6515228" cy="3182873"/>
          </a:xfrm>
        </p:grpSpPr>
        <p:sp>
          <p:nvSpPr>
            <p:cNvPr id="22" name="object 22"/>
            <p:cNvSpPr/>
            <p:nvPr/>
          </p:nvSpPr>
          <p:spPr>
            <a:xfrm>
              <a:off x="17906" y="3618665"/>
              <a:ext cx="3915664" cy="31828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79468" y="5332348"/>
              <a:ext cx="2953666" cy="533940"/>
            </a:xfrm>
            <a:custGeom>
              <a:avLst/>
              <a:gdLst/>
              <a:ahLst/>
              <a:cxnLst/>
              <a:rect l="l" t="t" r="r" b="b"/>
              <a:pathLst>
                <a:path w="2986404" h="627379">
                  <a:moveTo>
                    <a:pt x="313690" y="0"/>
                  </a:moveTo>
                  <a:lnTo>
                    <a:pt x="0" y="313689"/>
                  </a:lnTo>
                  <a:lnTo>
                    <a:pt x="313690" y="627329"/>
                  </a:lnTo>
                  <a:lnTo>
                    <a:pt x="313690" y="470509"/>
                  </a:lnTo>
                  <a:lnTo>
                    <a:pt x="2985897" y="470509"/>
                  </a:lnTo>
                  <a:lnTo>
                    <a:pt x="2985897" y="156844"/>
                  </a:lnTo>
                  <a:lnTo>
                    <a:pt x="313690" y="156844"/>
                  </a:lnTo>
                  <a:lnTo>
                    <a:pt x="3136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lang="tr-TR" sz="1000" dirty="0" smtClean="0"/>
            </a:p>
            <a:p>
              <a:r>
                <a:rPr lang="tr-TR" sz="1000" dirty="0"/>
                <a:t> </a:t>
              </a:r>
              <a:r>
                <a:rPr lang="tr-TR" sz="1000" dirty="0" smtClean="0"/>
                <a:t>        </a:t>
              </a:r>
              <a:r>
                <a:rPr lang="tr-TR" sz="1050" dirty="0" smtClean="0">
                  <a:solidFill>
                    <a:schemeClr val="tx2"/>
                  </a:solidFill>
                </a:rPr>
                <a:t>KDV bu rakamdan düşülmelidir. (1. Satır için</a:t>
              </a:r>
              <a:r>
                <a:rPr lang="tr-TR" sz="1000" dirty="0" smtClean="0"/>
                <a:t>)</a:t>
              </a:r>
              <a:endParaRPr sz="1000"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6729" y="5332348"/>
              <a:ext cx="2986405" cy="627380"/>
            </a:xfrm>
            <a:custGeom>
              <a:avLst/>
              <a:gdLst/>
              <a:ahLst/>
              <a:cxnLst/>
              <a:rect l="l" t="t" r="r" b="b"/>
              <a:pathLst>
                <a:path w="2986404" h="627379">
                  <a:moveTo>
                    <a:pt x="0" y="313689"/>
                  </a:moveTo>
                  <a:lnTo>
                    <a:pt x="313690" y="0"/>
                  </a:lnTo>
                  <a:lnTo>
                    <a:pt x="313690" y="156844"/>
                  </a:lnTo>
                  <a:lnTo>
                    <a:pt x="2985897" y="156844"/>
                  </a:lnTo>
                  <a:lnTo>
                    <a:pt x="2985897" y="470509"/>
                  </a:lnTo>
                  <a:lnTo>
                    <a:pt x="313690" y="470509"/>
                  </a:lnTo>
                  <a:lnTo>
                    <a:pt x="313690" y="627329"/>
                  </a:lnTo>
                  <a:lnTo>
                    <a:pt x="0" y="31368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800" dirty="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547109" y="5646039"/>
            <a:ext cx="2986405" cy="627380"/>
            <a:chOff x="3547109" y="5646039"/>
            <a:chExt cx="2986405" cy="627380"/>
          </a:xfrm>
        </p:grpSpPr>
        <p:sp>
          <p:nvSpPr>
            <p:cNvPr id="28" name="object 28"/>
            <p:cNvSpPr/>
            <p:nvPr/>
          </p:nvSpPr>
          <p:spPr>
            <a:xfrm>
              <a:off x="3547109" y="5646039"/>
              <a:ext cx="2986405" cy="627380"/>
            </a:xfrm>
            <a:custGeom>
              <a:avLst/>
              <a:gdLst/>
              <a:ahLst/>
              <a:cxnLst/>
              <a:rect l="l" t="t" r="r" b="b"/>
              <a:pathLst>
                <a:path w="2986404" h="627379">
                  <a:moveTo>
                    <a:pt x="313689" y="0"/>
                  </a:moveTo>
                  <a:lnTo>
                    <a:pt x="0" y="313639"/>
                  </a:lnTo>
                  <a:lnTo>
                    <a:pt x="313689" y="627265"/>
                  </a:lnTo>
                  <a:lnTo>
                    <a:pt x="313689" y="470458"/>
                  </a:lnTo>
                  <a:lnTo>
                    <a:pt x="2985896" y="470458"/>
                  </a:lnTo>
                  <a:lnTo>
                    <a:pt x="2985896" y="156819"/>
                  </a:lnTo>
                  <a:lnTo>
                    <a:pt x="313689" y="156819"/>
                  </a:lnTo>
                  <a:lnTo>
                    <a:pt x="313689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7109" y="5646039"/>
              <a:ext cx="2986405" cy="627380"/>
            </a:xfrm>
            <a:custGeom>
              <a:avLst/>
              <a:gdLst/>
              <a:ahLst/>
              <a:cxnLst/>
              <a:rect l="l" t="t" r="r" b="b"/>
              <a:pathLst>
                <a:path w="2986404" h="627379">
                  <a:moveTo>
                    <a:pt x="0" y="313639"/>
                  </a:moveTo>
                  <a:lnTo>
                    <a:pt x="313689" y="0"/>
                  </a:lnTo>
                  <a:lnTo>
                    <a:pt x="313689" y="156819"/>
                  </a:lnTo>
                  <a:lnTo>
                    <a:pt x="2985896" y="156819"/>
                  </a:lnTo>
                  <a:lnTo>
                    <a:pt x="2985896" y="470458"/>
                  </a:lnTo>
                  <a:lnTo>
                    <a:pt x="313689" y="470458"/>
                  </a:lnTo>
                  <a:lnTo>
                    <a:pt x="313689" y="627265"/>
                  </a:lnTo>
                  <a:lnTo>
                    <a:pt x="0" y="31363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60849" y="5892254"/>
            <a:ext cx="2321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6FC0"/>
                </a:solidFill>
                <a:latin typeface="Carlito"/>
                <a:cs typeface="Carlito"/>
              </a:rPr>
              <a:t>KDV </a:t>
            </a:r>
            <a:r>
              <a:rPr sz="1000" dirty="0">
                <a:solidFill>
                  <a:srgbClr val="006FC0"/>
                </a:solidFill>
                <a:latin typeface="Carlito"/>
                <a:cs typeface="Carlito"/>
              </a:rPr>
              <a:t>bu </a:t>
            </a:r>
            <a:r>
              <a:rPr sz="1000" spc="-5" dirty="0">
                <a:solidFill>
                  <a:srgbClr val="006FC0"/>
                </a:solidFill>
                <a:latin typeface="Carlito"/>
                <a:cs typeface="Carlito"/>
              </a:rPr>
              <a:t>rakamdan düşülmelidir. (2. Satır</a:t>
            </a:r>
            <a:r>
              <a:rPr sz="100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006FC0"/>
                </a:solidFill>
                <a:latin typeface="Carlito"/>
                <a:cs typeface="Carlito"/>
              </a:rPr>
              <a:t>için)</a:t>
            </a:r>
            <a:endParaRPr sz="1000" dirty="0">
              <a:latin typeface="Carlito"/>
              <a:cs typeface="Carlito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64" y="4114800"/>
            <a:ext cx="5439536" cy="27222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6333"/>
            <a:ext cx="11829910" cy="6321663"/>
            <a:chOff x="0" y="536333"/>
            <a:chExt cx="11829910" cy="6321663"/>
          </a:xfrm>
        </p:grpSpPr>
        <p:sp>
          <p:nvSpPr>
            <p:cNvPr id="3" name="object 3"/>
            <p:cNvSpPr/>
            <p:nvPr/>
          </p:nvSpPr>
          <p:spPr>
            <a:xfrm>
              <a:off x="142481" y="536333"/>
              <a:ext cx="11687429" cy="5257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675123"/>
              <a:ext cx="3915664" cy="31828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2571" y="4295648"/>
              <a:ext cx="2324735" cy="2289175"/>
            </a:xfrm>
            <a:custGeom>
              <a:avLst/>
              <a:gdLst/>
              <a:ahLst/>
              <a:cxnLst/>
              <a:rect l="l" t="t" r="r" b="b"/>
              <a:pathLst>
                <a:path w="2324735" h="2289175">
                  <a:moveTo>
                    <a:pt x="1772157" y="0"/>
                  </a:moveTo>
                  <a:lnTo>
                    <a:pt x="1908809" y="139572"/>
                  </a:lnTo>
                  <a:lnTo>
                    <a:pt x="142366" y="1870252"/>
                  </a:lnTo>
                  <a:lnTo>
                    <a:pt x="5587" y="1730705"/>
                  </a:lnTo>
                  <a:lnTo>
                    <a:pt x="0" y="2283244"/>
                  </a:lnTo>
                  <a:lnTo>
                    <a:pt x="552450" y="2288908"/>
                  </a:lnTo>
                  <a:lnTo>
                    <a:pt x="415798" y="2149360"/>
                  </a:lnTo>
                  <a:lnTo>
                    <a:pt x="2182367" y="418591"/>
                  </a:lnTo>
                  <a:lnTo>
                    <a:pt x="2319019" y="558164"/>
                  </a:lnTo>
                  <a:lnTo>
                    <a:pt x="2324734" y="5587"/>
                  </a:lnTo>
                  <a:lnTo>
                    <a:pt x="177215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2571" y="4295648"/>
              <a:ext cx="2324735" cy="2289175"/>
            </a:xfrm>
            <a:custGeom>
              <a:avLst/>
              <a:gdLst/>
              <a:ahLst/>
              <a:cxnLst/>
              <a:rect l="l" t="t" r="r" b="b"/>
              <a:pathLst>
                <a:path w="2324735" h="2289175">
                  <a:moveTo>
                    <a:pt x="0" y="2283244"/>
                  </a:moveTo>
                  <a:lnTo>
                    <a:pt x="5587" y="1730705"/>
                  </a:lnTo>
                  <a:lnTo>
                    <a:pt x="142366" y="1870252"/>
                  </a:lnTo>
                  <a:lnTo>
                    <a:pt x="1908809" y="139572"/>
                  </a:lnTo>
                  <a:lnTo>
                    <a:pt x="1772157" y="0"/>
                  </a:lnTo>
                  <a:lnTo>
                    <a:pt x="2324734" y="5587"/>
                  </a:lnTo>
                  <a:lnTo>
                    <a:pt x="2319019" y="558164"/>
                  </a:lnTo>
                  <a:lnTo>
                    <a:pt x="2182367" y="418591"/>
                  </a:lnTo>
                  <a:lnTo>
                    <a:pt x="415798" y="2149360"/>
                  </a:lnTo>
                  <a:lnTo>
                    <a:pt x="552450" y="2288908"/>
                  </a:lnTo>
                  <a:lnTo>
                    <a:pt x="0" y="228324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3631" y="4636007"/>
              <a:ext cx="1676400" cy="1656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1629" y="4859527"/>
              <a:ext cx="1153414" cy="11753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590031" y="26654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590031" y="236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730" y="609600"/>
            <a:ext cx="11696065" cy="5328158"/>
            <a:chOff x="238121" y="671118"/>
            <a:chExt cx="11696065" cy="5328158"/>
          </a:xfrm>
        </p:grpSpPr>
        <p:sp>
          <p:nvSpPr>
            <p:cNvPr id="3" name="object 3"/>
            <p:cNvSpPr/>
            <p:nvPr/>
          </p:nvSpPr>
          <p:spPr>
            <a:xfrm>
              <a:off x="238121" y="671118"/>
              <a:ext cx="11696065" cy="53281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216141" y="4572000"/>
              <a:ext cx="4493260" cy="1046480"/>
            </a:xfrm>
            <a:custGeom>
              <a:avLst/>
              <a:gdLst/>
              <a:ahLst/>
              <a:cxnLst/>
              <a:rect l="l" t="t" r="r" b="b"/>
              <a:pathLst>
                <a:path w="4493259" h="1046479">
                  <a:moveTo>
                    <a:pt x="523113" y="0"/>
                  </a:moveTo>
                  <a:lnTo>
                    <a:pt x="0" y="523113"/>
                  </a:lnTo>
                  <a:lnTo>
                    <a:pt x="523113" y="1046289"/>
                  </a:lnTo>
                  <a:lnTo>
                    <a:pt x="523113" y="784733"/>
                  </a:lnTo>
                  <a:lnTo>
                    <a:pt x="4492879" y="784733"/>
                  </a:lnTo>
                  <a:lnTo>
                    <a:pt x="4492879" y="261619"/>
                  </a:lnTo>
                  <a:lnTo>
                    <a:pt x="523113" y="261619"/>
                  </a:lnTo>
                  <a:lnTo>
                    <a:pt x="52311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6141" y="4572000"/>
              <a:ext cx="4493260" cy="1046480"/>
            </a:xfrm>
            <a:custGeom>
              <a:avLst/>
              <a:gdLst/>
              <a:ahLst/>
              <a:cxnLst/>
              <a:rect l="l" t="t" r="r" b="b"/>
              <a:pathLst>
                <a:path w="4493259" h="1046479">
                  <a:moveTo>
                    <a:pt x="0" y="523113"/>
                  </a:moveTo>
                  <a:lnTo>
                    <a:pt x="523113" y="0"/>
                  </a:lnTo>
                  <a:lnTo>
                    <a:pt x="523113" y="261619"/>
                  </a:lnTo>
                  <a:lnTo>
                    <a:pt x="4492879" y="261619"/>
                  </a:lnTo>
                  <a:lnTo>
                    <a:pt x="4492879" y="784733"/>
                  </a:lnTo>
                  <a:lnTo>
                    <a:pt x="523113" y="784733"/>
                  </a:lnTo>
                  <a:lnTo>
                    <a:pt x="523113" y="1046289"/>
                  </a:lnTo>
                  <a:lnTo>
                    <a:pt x="0" y="523113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8400" y="4800600"/>
            <a:ext cx="442804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7945" marR="5080" indent="-13258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Bu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bölüme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kayıtlarda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bulunması </a:t>
            </a: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gereken </a:t>
            </a: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/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istediğiniz  </a:t>
            </a:r>
            <a:r>
              <a:rPr sz="1400" dirty="0" err="1">
                <a:solidFill>
                  <a:srgbClr val="006FC0"/>
                </a:solidFill>
                <a:latin typeface="Carlito"/>
                <a:cs typeface="Carlito"/>
              </a:rPr>
              <a:t>bilgiler</a:t>
            </a: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5" dirty="0" err="1" smtClean="0">
                <a:solidFill>
                  <a:srgbClr val="006FC0"/>
                </a:solidFill>
                <a:latin typeface="Carlito"/>
                <a:cs typeface="Carlito"/>
              </a:rPr>
              <a:t>yazılmalı</a:t>
            </a:r>
            <a:r>
              <a:rPr lang="tr-TR" sz="1400" spc="-5" dirty="0" smtClean="0">
                <a:solidFill>
                  <a:srgbClr val="006FC0"/>
                </a:solidFill>
                <a:latin typeface="Carlito"/>
                <a:cs typeface="Carlito"/>
              </a:rPr>
              <a:t> (ödenecek tutar yazı ile yazılmalı)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743074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758077" y="2811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24252" y="5018574"/>
            <a:ext cx="2942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Yirmi altı bin </a:t>
            </a:r>
            <a:r>
              <a:rPr lang="tr-TR" sz="1200" dirty="0" err="1"/>
              <a:t>sekizyüz</a:t>
            </a:r>
            <a:r>
              <a:rPr lang="tr-TR" sz="1200" dirty="0"/>
              <a:t> elli yedi </a:t>
            </a:r>
            <a:r>
              <a:rPr lang="tr-TR" sz="1200" dirty="0" err="1"/>
              <a:t>tl</a:t>
            </a:r>
            <a:r>
              <a:rPr lang="tr-TR" sz="1200" dirty="0"/>
              <a:t> altmış kuruş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980" y="712022"/>
            <a:ext cx="11714353" cy="5381043"/>
            <a:chOff x="247980" y="712022"/>
            <a:chExt cx="11714353" cy="5381043"/>
          </a:xfrm>
        </p:grpSpPr>
        <p:sp>
          <p:nvSpPr>
            <p:cNvPr id="3" name="object 3"/>
            <p:cNvSpPr/>
            <p:nvPr/>
          </p:nvSpPr>
          <p:spPr>
            <a:xfrm>
              <a:off x="247980" y="712022"/>
              <a:ext cx="11714353" cy="53810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98816" y="1222121"/>
              <a:ext cx="3359150" cy="923290"/>
            </a:xfrm>
            <a:custGeom>
              <a:avLst/>
              <a:gdLst/>
              <a:ahLst/>
              <a:cxnLst/>
              <a:rect l="l" t="t" r="r" b="b"/>
              <a:pathLst>
                <a:path w="3359150" h="923289">
                  <a:moveTo>
                    <a:pt x="461517" y="0"/>
                  </a:moveTo>
                  <a:lnTo>
                    <a:pt x="0" y="461644"/>
                  </a:lnTo>
                  <a:lnTo>
                    <a:pt x="461517" y="923163"/>
                  </a:lnTo>
                  <a:lnTo>
                    <a:pt x="461517" y="692403"/>
                  </a:lnTo>
                  <a:lnTo>
                    <a:pt x="3358641" y="692403"/>
                  </a:lnTo>
                  <a:lnTo>
                    <a:pt x="3358641" y="230758"/>
                  </a:lnTo>
                  <a:lnTo>
                    <a:pt x="461517" y="230758"/>
                  </a:lnTo>
                  <a:lnTo>
                    <a:pt x="46151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98816" y="1222121"/>
              <a:ext cx="3359150" cy="923290"/>
            </a:xfrm>
            <a:custGeom>
              <a:avLst/>
              <a:gdLst/>
              <a:ahLst/>
              <a:cxnLst/>
              <a:rect l="l" t="t" r="r" b="b"/>
              <a:pathLst>
                <a:path w="3359150" h="923289">
                  <a:moveTo>
                    <a:pt x="0" y="461644"/>
                  </a:moveTo>
                  <a:lnTo>
                    <a:pt x="461517" y="0"/>
                  </a:lnTo>
                  <a:lnTo>
                    <a:pt x="461517" y="230758"/>
                  </a:lnTo>
                  <a:lnTo>
                    <a:pt x="3358641" y="230758"/>
                  </a:lnTo>
                  <a:lnTo>
                    <a:pt x="3358641" y="692403"/>
                  </a:lnTo>
                  <a:lnTo>
                    <a:pt x="461517" y="692403"/>
                  </a:lnTo>
                  <a:lnTo>
                    <a:pt x="461517" y="923163"/>
                  </a:lnTo>
                  <a:lnTo>
                    <a:pt x="0" y="461644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91583" y="1457071"/>
            <a:ext cx="2573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006FC0"/>
                </a:solidFill>
                <a:latin typeface="Carlito"/>
                <a:cs typeface="Carlito"/>
              </a:rPr>
              <a:t>Taslak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faturanızın düzenleme</a:t>
            </a:r>
            <a:r>
              <a:rPr sz="1400" spc="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işlemi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tamamlanmıştır.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0728" y="4117035"/>
            <a:ext cx="4993005" cy="13404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Carlito"/>
                <a:cs typeface="Carlito"/>
              </a:rPr>
              <a:t>Not 1: </a:t>
            </a: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Kullanıcı </a:t>
            </a:r>
            <a:r>
              <a:rPr sz="1800" spc="-15" dirty="0">
                <a:solidFill>
                  <a:srgbClr val="006FC0"/>
                </a:solidFill>
                <a:latin typeface="Carlito"/>
                <a:cs typeface="Carlito"/>
              </a:rPr>
              <a:t>Kodu </a:t>
            </a: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ve Şifrenizi</a:t>
            </a:r>
            <a:r>
              <a:rPr sz="1800" spc="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muhasebecinizden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isteyiniz.</a:t>
            </a:r>
            <a:endParaRPr sz="1800" dirty="0">
              <a:latin typeface="Carlito"/>
              <a:cs typeface="Carlito"/>
            </a:endParaRPr>
          </a:p>
          <a:p>
            <a:pPr marL="12700" marR="407034" indent="367030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Carlito"/>
                <a:cs typeface="Carlito"/>
              </a:rPr>
              <a:t>2: </a:t>
            </a: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Sistemdeki </a:t>
            </a:r>
            <a:r>
              <a:rPr sz="1800" spc="-15" dirty="0">
                <a:solidFill>
                  <a:srgbClr val="006FC0"/>
                </a:solidFill>
                <a:latin typeface="Carlito"/>
                <a:cs typeface="Carlito"/>
              </a:rPr>
              <a:t>kayıtlı telefon </a:t>
            </a: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numarasının sizin  </a:t>
            </a:r>
            <a:r>
              <a:rPr sz="1800" spc="-15" dirty="0">
                <a:solidFill>
                  <a:srgbClr val="006FC0"/>
                </a:solidFill>
                <a:latin typeface="Carlito"/>
                <a:cs typeface="Carlito"/>
              </a:rPr>
              <a:t>telefon 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numaranız olduğu </a:t>
            </a:r>
            <a:r>
              <a:rPr sz="1800" spc="-20" dirty="0">
                <a:solidFill>
                  <a:srgbClr val="006FC0"/>
                </a:solidFill>
                <a:latin typeface="Carlito"/>
                <a:cs typeface="Carlito"/>
              </a:rPr>
              <a:t>kontrol</a:t>
            </a:r>
            <a:r>
              <a:rPr sz="180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ediniz.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i="1" spc="-5" dirty="0">
                <a:solidFill>
                  <a:srgbClr val="006FC0"/>
                </a:solidFill>
                <a:latin typeface="Carlito"/>
                <a:cs typeface="Carlito"/>
              </a:rPr>
              <a:t>(Sistemin </a:t>
            </a:r>
            <a:r>
              <a:rPr sz="1400" i="1" dirty="0">
                <a:solidFill>
                  <a:srgbClr val="006FC0"/>
                </a:solidFill>
                <a:latin typeface="Carlito"/>
                <a:cs typeface="Carlito"/>
              </a:rPr>
              <a:t>tüm mesajlaşma işlemi </a:t>
            </a:r>
            <a:r>
              <a:rPr sz="1400" i="1" spc="-5" dirty="0">
                <a:solidFill>
                  <a:srgbClr val="006FC0"/>
                </a:solidFill>
                <a:latin typeface="Carlito"/>
                <a:cs typeface="Carlito"/>
              </a:rPr>
              <a:t>bu telefon numarasından</a:t>
            </a:r>
            <a:r>
              <a:rPr sz="1400" i="1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i="1" spc="-15" dirty="0">
                <a:solidFill>
                  <a:srgbClr val="006FC0"/>
                </a:solidFill>
                <a:latin typeface="Carlito"/>
                <a:cs typeface="Carlito"/>
              </a:rPr>
              <a:t>olacaktır.)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16171" y="11175"/>
            <a:ext cx="2773045" cy="1235075"/>
            <a:chOff x="4416171" y="11175"/>
            <a:chExt cx="2773045" cy="1235075"/>
          </a:xfrm>
        </p:grpSpPr>
        <p:sp>
          <p:nvSpPr>
            <p:cNvPr id="4" name="object 4"/>
            <p:cNvSpPr/>
            <p:nvPr/>
          </p:nvSpPr>
          <p:spPr>
            <a:xfrm>
              <a:off x="4422521" y="17525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59" h="1222375">
                  <a:moveTo>
                    <a:pt x="611124" y="0"/>
                  </a:moveTo>
                  <a:lnTo>
                    <a:pt x="0" y="611124"/>
                  </a:lnTo>
                  <a:lnTo>
                    <a:pt x="611124" y="1222248"/>
                  </a:lnTo>
                  <a:lnTo>
                    <a:pt x="611124" y="916686"/>
                  </a:lnTo>
                  <a:lnTo>
                    <a:pt x="2664079" y="916686"/>
                  </a:lnTo>
                  <a:lnTo>
                    <a:pt x="2664079" y="305562"/>
                  </a:lnTo>
                  <a:lnTo>
                    <a:pt x="611124" y="305562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2521" y="17525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59" h="1222375">
                  <a:moveTo>
                    <a:pt x="0" y="611124"/>
                  </a:moveTo>
                  <a:lnTo>
                    <a:pt x="611124" y="0"/>
                  </a:lnTo>
                  <a:lnTo>
                    <a:pt x="611124" y="305562"/>
                  </a:lnTo>
                  <a:lnTo>
                    <a:pt x="2664079" y="305562"/>
                  </a:lnTo>
                  <a:lnTo>
                    <a:pt x="2664079" y="916686"/>
                  </a:lnTo>
                  <a:lnTo>
                    <a:pt x="611124" y="916686"/>
                  </a:lnTo>
                  <a:lnTo>
                    <a:pt x="611124" y="1222248"/>
                  </a:lnTo>
                  <a:lnTo>
                    <a:pt x="0" y="6111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8492" y="277367"/>
              <a:ext cx="419100" cy="513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9744" y="277367"/>
              <a:ext cx="377951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9848" y="277367"/>
              <a:ext cx="2308859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45608" y="551688"/>
              <a:ext cx="1341119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57115" y="340360"/>
            <a:ext cx="2153285" cy="574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+mn-lt"/>
              </a:rPr>
              <a:t>E-Arşiv </a:t>
            </a:r>
            <a:r>
              <a:rPr spc="-15" dirty="0">
                <a:latin typeface="+mn-lt"/>
              </a:rPr>
              <a:t>Portal interaktif  </a:t>
            </a:r>
            <a:r>
              <a:rPr spc="-5" dirty="0">
                <a:latin typeface="+mn-lt"/>
              </a:rPr>
              <a:t>giriş</a:t>
            </a:r>
            <a:r>
              <a:rPr spc="-10" dirty="0">
                <a:latin typeface="+mn-lt"/>
              </a:rPr>
              <a:t> </a:t>
            </a:r>
            <a:r>
              <a:rPr spc="-30" dirty="0">
                <a:latin typeface="+mn-lt"/>
              </a:rPr>
              <a:t>yapılır.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491" y="791039"/>
            <a:ext cx="11685905" cy="5286351"/>
            <a:chOff x="353491" y="791039"/>
            <a:chExt cx="11685905" cy="5286351"/>
          </a:xfrm>
        </p:grpSpPr>
        <p:sp>
          <p:nvSpPr>
            <p:cNvPr id="3" name="object 3"/>
            <p:cNvSpPr/>
            <p:nvPr/>
          </p:nvSpPr>
          <p:spPr>
            <a:xfrm>
              <a:off x="353491" y="791039"/>
              <a:ext cx="11685905" cy="52863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0474" y="1318894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861568" y="0"/>
                  </a:moveTo>
                  <a:lnTo>
                    <a:pt x="0" y="861567"/>
                  </a:lnTo>
                  <a:lnTo>
                    <a:pt x="861568" y="1723263"/>
                  </a:lnTo>
                  <a:lnTo>
                    <a:pt x="861568" y="1292478"/>
                  </a:lnTo>
                  <a:lnTo>
                    <a:pt x="5134609" y="1292478"/>
                  </a:lnTo>
                  <a:lnTo>
                    <a:pt x="5134609" y="430783"/>
                  </a:lnTo>
                  <a:lnTo>
                    <a:pt x="861568" y="430783"/>
                  </a:lnTo>
                  <a:lnTo>
                    <a:pt x="86156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840474" y="1318894"/>
              <a:ext cx="5134610" cy="1723389"/>
            </a:xfrm>
            <a:custGeom>
              <a:avLst/>
              <a:gdLst/>
              <a:ahLst/>
              <a:cxnLst/>
              <a:rect l="l" t="t" r="r" b="b"/>
              <a:pathLst>
                <a:path w="5134609" h="1723389">
                  <a:moveTo>
                    <a:pt x="0" y="861567"/>
                  </a:moveTo>
                  <a:lnTo>
                    <a:pt x="861568" y="0"/>
                  </a:lnTo>
                  <a:lnTo>
                    <a:pt x="861568" y="430783"/>
                  </a:lnTo>
                  <a:lnTo>
                    <a:pt x="5134609" y="430783"/>
                  </a:lnTo>
                  <a:lnTo>
                    <a:pt x="5134609" y="1292478"/>
                  </a:lnTo>
                  <a:lnTo>
                    <a:pt x="861568" y="1292478"/>
                  </a:lnTo>
                  <a:lnTo>
                    <a:pt x="861568" y="1723263"/>
                  </a:lnTo>
                  <a:lnTo>
                    <a:pt x="0" y="86156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43800" y="1893250"/>
            <a:ext cx="4114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E-Arşiv Portal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/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Belge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İşlemleri / </a:t>
            </a:r>
            <a:r>
              <a:rPr sz="1200" spc="-15" dirty="0">
                <a:solidFill>
                  <a:srgbClr val="006FC0"/>
                </a:solidFill>
                <a:latin typeface="Carlito"/>
                <a:cs typeface="Carlito"/>
              </a:rPr>
              <a:t>Taslaklar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bölümünden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 düzenlemiş</a:t>
            </a:r>
            <a:endParaRPr sz="1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olduğunuz </a:t>
            </a:r>
            <a:r>
              <a:rPr sz="1200" spc="-15" dirty="0">
                <a:solidFill>
                  <a:srgbClr val="006FC0"/>
                </a:solidFill>
                <a:latin typeface="Carlito"/>
                <a:cs typeface="Carlito"/>
              </a:rPr>
              <a:t>faturaya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sorgula butonundan</a:t>
            </a:r>
            <a:r>
              <a:rPr sz="1200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ulaşabilirsiniz.</a:t>
            </a:r>
            <a:endParaRPr sz="1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Faturanızı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seçerek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GIB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İmza Butonuna</a:t>
            </a:r>
            <a:r>
              <a:rPr sz="12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basılmalı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491" y="878817"/>
            <a:ext cx="11454511" cy="5248780"/>
            <a:chOff x="353491" y="878817"/>
            <a:chExt cx="11454511" cy="5248780"/>
          </a:xfrm>
        </p:grpSpPr>
        <p:sp>
          <p:nvSpPr>
            <p:cNvPr id="3" name="object 3"/>
            <p:cNvSpPr/>
            <p:nvPr/>
          </p:nvSpPr>
          <p:spPr>
            <a:xfrm>
              <a:off x="353491" y="878817"/>
              <a:ext cx="11454511" cy="5248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6405" y="1362836"/>
              <a:ext cx="4888865" cy="1837689"/>
            </a:xfrm>
            <a:custGeom>
              <a:avLst/>
              <a:gdLst/>
              <a:ahLst/>
              <a:cxnLst/>
              <a:rect l="l" t="t" r="r" b="b"/>
              <a:pathLst>
                <a:path w="4888865" h="1837689">
                  <a:moveTo>
                    <a:pt x="918845" y="0"/>
                  </a:moveTo>
                  <a:lnTo>
                    <a:pt x="0" y="918717"/>
                  </a:lnTo>
                  <a:lnTo>
                    <a:pt x="918845" y="1837563"/>
                  </a:lnTo>
                  <a:lnTo>
                    <a:pt x="918845" y="1378203"/>
                  </a:lnTo>
                  <a:lnTo>
                    <a:pt x="4888611" y="1378203"/>
                  </a:lnTo>
                  <a:lnTo>
                    <a:pt x="4888611" y="459359"/>
                  </a:lnTo>
                  <a:lnTo>
                    <a:pt x="918845" y="459359"/>
                  </a:lnTo>
                  <a:lnTo>
                    <a:pt x="9188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6405" y="1362836"/>
              <a:ext cx="4888865" cy="1837689"/>
            </a:xfrm>
            <a:custGeom>
              <a:avLst/>
              <a:gdLst/>
              <a:ahLst/>
              <a:cxnLst/>
              <a:rect l="l" t="t" r="r" b="b"/>
              <a:pathLst>
                <a:path w="4888865" h="1837689">
                  <a:moveTo>
                    <a:pt x="0" y="918717"/>
                  </a:moveTo>
                  <a:lnTo>
                    <a:pt x="918845" y="0"/>
                  </a:lnTo>
                  <a:lnTo>
                    <a:pt x="918845" y="459359"/>
                  </a:lnTo>
                  <a:lnTo>
                    <a:pt x="4888611" y="459359"/>
                  </a:lnTo>
                  <a:lnTo>
                    <a:pt x="4888611" y="1378203"/>
                  </a:lnTo>
                  <a:lnTo>
                    <a:pt x="918845" y="1378203"/>
                  </a:lnTo>
                  <a:lnTo>
                    <a:pt x="918845" y="1837563"/>
                  </a:lnTo>
                  <a:lnTo>
                    <a:pt x="0" y="91871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01000" y="1841625"/>
            <a:ext cx="31464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marR="21082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Faturanızı imzalayarak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onaylamak</a:t>
            </a:r>
            <a:r>
              <a:rPr sz="1400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için 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Şifre Gönder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butonuna</a:t>
            </a:r>
            <a:r>
              <a:rPr sz="140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basılmalıdır.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Güncellemiş olduğunuz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telefon</a:t>
            </a:r>
            <a:r>
              <a:rPr sz="140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numaranıza</a:t>
            </a:r>
            <a:endParaRPr sz="1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şifre mesaj yoluyla</a:t>
            </a: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Carlito"/>
                <a:cs typeface="Carlito"/>
              </a:rPr>
              <a:t>gelecektir.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159" y="878615"/>
            <a:ext cx="11618849" cy="5302372"/>
            <a:chOff x="283159" y="878615"/>
            <a:chExt cx="11618849" cy="5302372"/>
          </a:xfrm>
        </p:grpSpPr>
        <p:sp>
          <p:nvSpPr>
            <p:cNvPr id="3" name="object 3"/>
            <p:cNvSpPr/>
            <p:nvPr/>
          </p:nvSpPr>
          <p:spPr>
            <a:xfrm>
              <a:off x="283159" y="878615"/>
              <a:ext cx="11618849" cy="5302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1942" y="1881505"/>
              <a:ext cx="3965575" cy="1037590"/>
            </a:xfrm>
            <a:custGeom>
              <a:avLst/>
              <a:gdLst/>
              <a:ahLst/>
              <a:cxnLst/>
              <a:rect l="l" t="t" r="r" b="b"/>
              <a:pathLst>
                <a:path w="3965575" h="1037589">
                  <a:moveTo>
                    <a:pt x="518794" y="0"/>
                  </a:moveTo>
                  <a:lnTo>
                    <a:pt x="0" y="518795"/>
                  </a:lnTo>
                  <a:lnTo>
                    <a:pt x="518794" y="1037590"/>
                  </a:lnTo>
                  <a:lnTo>
                    <a:pt x="518794" y="778129"/>
                  </a:lnTo>
                  <a:lnTo>
                    <a:pt x="3965321" y="778129"/>
                  </a:lnTo>
                  <a:lnTo>
                    <a:pt x="3965321" y="259461"/>
                  </a:lnTo>
                  <a:lnTo>
                    <a:pt x="518794" y="259461"/>
                  </a:lnTo>
                  <a:lnTo>
                    <a:pt x="51879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50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1942" y="1881505"/>
              <a:ext cx="3965575" cy="1037590"/>
            </a:xfrm>
            <a:custGeom>
              <a:avLst/>
              <a:gdLst/>
              <a:ahLst/>
              <a:cxnLst/>
              <a:rect l="l" t="t" r="r" b="b"/>
              <a:pathLst>
                <a:path w="3965575" h="1037589">
                  <a:moveTo>
                    <a:pt x="0" y="518795"/>
                  </a:moveTo>
                  <a:lnTo>
                    <a:pt x="518794" y="0"/>
                  </a:lnTo>
                  <a:lnTo>
                    <a:pt x="518794" y="259461"/>
                  </a:lnTo>
                  <a:lnTo>
                    <a:pt x="3965321" y="259461"/>
                  </a:lnTo>
                  <a:lnTo>
                    <a:pt x="3965321" y="778129"/>
                  </a:lnTo>
                  <a:lnTo>
                    <a:pt x="518794" y="778129"/>
                  </a:lnTo>
                  <a:lnTo>
                    <a:pt x="518794" y="1037590"/>
                  </a:lnTo>
                  <a:lnTo>
                    <a:pt x="0" y="518795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19072" y="2296160"/>
            <a:ext cx="2497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Şifre girilerek onayla butonuna</a:t>
            </a:r>
            <a:r>
              <a:rPr sz="1200" spc="-11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basılmalı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8325" y="729470"/>
            <a:ext cx="11522837" cy="5266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58" y="861296"/>
            <a:ext cx="11807444" cy="4959215"/>
            <a:chOff x="274358" y="861296"/>
            <a:chExt cx="11807444" cy="4959215"/>
          </a:xfrm>
        </p:grpSpPr>
        <p:sp>
          <p:nvSpPr>
            <p:cNvPr id="3" name="object 3"/>
            <p:cNvSpPr/>
            <p:nvPr/>
          </p:nvSpPr>
          <p:spPr>
            <a:xfrm>
              <a:off x="274358" y="861296"/>
              <a:ext cx="11807444" cy="4959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7373" y="1670557"/>
              <a:ext cx="3965575" cy="1037590"/>
            </a:xfrm>
            <a:custGeom>
              <a:avLst/>
              <a:gdLst/>
              <a:ahLst/>
              <a:cxnLst/>
              <a:rect l="l" t="t" r="r" b="b"/>
              <a:pathLst>
                <a:path w="3965575" h="1037589">
                  <a:moveTo>
                    <a:pt x="518667" y="0"/>
                  </a:moveTo>
                  <a:lnTo>
                    <a:pt x="0" y="518667"/>
                  </a:lnTo>
                  <a:lnTo>
                    <a:pt x="518667" y="1037463"/>
                  </a:lnTo>
                  <a:lnTo>
                    <a:pt x="518667" y="778128"/>
                  </a:lnTo>
                  <a:lnTo>
                    <a:pt x="3965321" y="778128"/>
                  </a:lnTo>
                  <a:lnTo>
                    <a:pt x="3965321" y="259333"/>
                  </a:lnTo>
                  <a:lnTo>
                    <a:pt x="518667" y="259333"/>
                  </a:lnTo>
                  <a:lnTo>
                    <a:pt x="51866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7373" y="1670557"/>
              <a:ext cx="3965575" cy="1037590"/>
            </a:xfrm>
            <a:custGeom>
              <a:avLst/>
              <a:gdLst/>
              <a:ahLst/>
              <a:cxnLst/>
              <a:rect l="l" t="t" r="r" b="b"/>
              <a:pathLst>
                <a:path w="3965575" h="1037589">
                  <a:moveTo>
                    <a:pt x="0" y="518667"/>
                  </a:moveTo>
                  <a:lnTo>
                    <a:pt x="518667" y="0"/>
                  </a:lnTo>
                  <a:lnTo>
                    <a:pt x="518667" y="259333"/>
                  </a:lnTo>
                  <a:lnTo>
                    <a:pt x="3965321" y="259333"/>
                  </a:lnTo>
                  <a:lnTo>
                    <a:pt x="3965321" y="778128"/>
                  </a:lnTo>
                  <a:lnTo>
                    <a:pt x="518667" y="778128"/>
                  </a:lnTo>
                  <a:lnTo>
                    <a:pt x="518667" y="1037463"/>
                  </a:lnTo>
                  <a:lnTo>
                    <a:pt x="0" y="51866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15000" y="1993454"/>
            <a:ext cx="2573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Seçtiğiniz </a:t>
            </a:r>
            <a:r>
              <a:rPr sz="1200" spc="-15" dirty="0">
                <a:solidFill>
                  <a:srgbClr val="006FC0"/>
                </a:solidFill>
                <a:latin typeface="Carlito"/>
                <a:cs typeface="Carlito"/>
              </a:rPr>
              <a:t>faturayı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İndir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butonuna</a:t>
            </a:r>
            <a:r>
              <a:rPr sz="1200" spc="-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basarak</a:t>
            </a:r>
            <a:endParaRPr sz="1200" dirty="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ekranda</a:t>
            </a:r>
            <a:r>
              <a:rPr sz="1200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görüntüleyebilirsiniz.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577" y="731012"/>
            <a:ext cx="11324502" cy="5937858"/>
            <a:chOff x="483577" y="731012"/>
            <a:chExt cx="11324502" cy="5937858"/>
          </a:xfrm>
        </p:grpSpPr>
        <p:sp>
          <p:nvSpPr>
            <p:cNvPr id="3" name="object 3"/>
            <p:cNvSpPr/>
            <p:nvPr/>
          </p:nvSpPr>
          <p:spPr>
            <a:xfrm>
              <a:off x="2251989" y="1777512"/>
              <a:ext cx="2081480" cy="914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5504" y="731012"/>
              <a:ext cx="4597908" cy="2586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3362" y="2662352"/>
              <a:ext cx="6244717" cy="4006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577" y="4001515"/>
              <a:ext cx="4941570" cy="1142365"/>
            </a:xfrm>
            <a:custGeom>
              <a:avLst/>
              <a:gdLst/>
              <a:ahLst/>
              <a:cxnLst/>
              <a:rect l="l" t="t" r="r" b="b"/>
              <a:pathLst>
                <a:path w="4941570" h="1142364">
                  <a:moveTo>
                    <a:pt x="4370235" y="0"/>
                  </a:moveTo>
                  <a:lnTo>
                    <a:pt x="4370235" y="285495"/>
                  </a:lnTo>
                  <a:lnTo>
                    <a:pt x="0" y="285495"/>
                  </a:lnTo>
                  <a:lnTo>
                    <a:pt x="0" y="856487"/>
                  </a:lnTo>
                  <a:lnTo>
                    <a:pt x="4370235" y="856487"/>
                  </a:lnTo>
                  <a:lnTo>
                    <a:pt x="4370235" y="1141983"/>
                  </a:lnTo>
                  <a:lnTo>
                    <a:pt x="4941227" y="570991"/>
                  </a:lnTo>
                  <a:lnTo>
                    <a:pt x="437023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577" y="4001515"/>
              <a:ext cx="4941570" cy="1142365"/>
            </a:xfrm>
            <a:custGeom>
              <a:avLst/>
              <a:gdLst/>
              <a:ahLst/>
              <a:cxnLst/>
              <a:rect l="l" t="t" r="r" b="b"/>
              <a:pathLst>
                <a:path w="4941570" h="1142364">
                  <a:moveTo>
                    <a:pt x="0" y="285495"/>
                  </a:moveTo>
                  <a:lnTo>
                    <a:pt x="4370235" y="285495"/>
                  </a:lnTo>
                  <a:lnTo>
                    <a:pt x="4370235" y="0"/>
                  </a:lnTo>
                  <a:lnTo>
                    <a:pt x="4941227" y="570991"/>
                  </a:lnTo>
                  <a:lnTo>
                    <a:pt x="4370235" y="1141983"/>
                  </a:lnTo>
                  <a:lnTo>
                    <a:pt x="4370235" y="856487"/>
                  </a:lnTo>
                  <a:lnTo>
                    <a:pt x="0" y="856487"/>
                  </a:lnTo>
                  <a:lnTo>
                    <a:pt x="0" y="28549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5504" y="4376799"/>
            <a:ext cx="3695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WinRAR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şeklinde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inen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dosya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açılarak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fatura</a:t>
            </a:r>
            <a:r>
              <a:rPr sz="1200" spc="-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yazdırılmalı</a:t>
            </a:r>
            <a:endParaRPr sz="12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XML Belgesi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de daha </a:t>
            </a:r>
            <a:r>
              <a:rPr sz="1200" spc="-10" dirty="0">
                <a:solidFill>
                  <a:srgbClr val="006FC0"/>
                </a:solidFill>
                <a:latin typeface="Carlito"/>
                <a:cs typeface="Carlito"/>
              </a:rPr>
              <a:t>sonra </a:t>
            </a: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ulaşılabilecek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şekilde saklanmalı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9590"/>
            <a:ext cx="5700429" cy="6752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5670" y="1630578"/>
            <a:ext cx="5413375" cy="523240"/>
          </a:xfrm>
          <a:custGeom>
            <a:avLst/>
            <a:gdLst/>
            <a:ahLst/>
            <a:cxnLst/>
            <a:rect l="l" t="t" r="r" b="b"/>
            <a:pathLst>
              <a:path w="5413375" h="523239">
                <a:moveTo>
                  <a:pt x="5413121" y="0"/>
                </a:moveTo>
                <a:lnTo>
                  <a:pt x="0" y="0"/>
                </a:lnTo>
                <a:lnTo>
                  <a:pt x="0" y="523214"/>
                </a:lnTo>
                <a:lnTo>
                  <a:pt x="5413121" y="523214"/>
                </a:lnTo>
                <a:lnTo>
                  <a:pt x="5413121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14911" y="1653683"/>
            <a:ext cx="39446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3255" marR="5080" indent="-63119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Oluşturmuş olduğunuz e-Arşiv </a:t>
            </a: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Faturanızdan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çıktı </a:t>
            </a: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alınıp  </a:t>
            </a:r>
            <a:r>
              <a:rPr sz="1400" spc="-10" dirty="0">
                <a:solidFill>
                  <a:srgbClr val="006FC0"/>
                </a:solidFill>
                <a:latin typeface="Carlito"/>
                <a:cs typeface="Carlito"/>
              </a:rPr>
              <a:t>Kaşe-İmza yaparak </a:t>
            </a:r>
            <a:r>
              <a:rPr sz="1400" spc="-5" dirty="0">
                <a:solidFill>
                  <a:srgbClr val="006FC0"/>
                </a:solidFill>
                <a:latin typeface="Carlito"/>
                <a:cs typeface="Carlito"/>
              </a:rPr>
              <a:t>teslim</a:t>
            </a:r>
            <a:r>
              <a:rPr sz="14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Carlito"/>
                <a:cs typeface="Carlito"/>
              </a:rPr>
              <a:t>edilmelidir.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2463" y="4180319"/>
            <a:ext cx="5440045" cy="1169670"/>
          </a:xfrm>
          <a:custGeom>
            <a:avLst/>
            <a:gdLst/>
            <a:ahLst/>
            <a:cxnLst/>
            <a:rect l="l" t="t" r="r" b="b"/>
            <a:pathLst>
              <a:path w="5440045" h="1169670">
                <a:moveTo>
                  <a:pt x="5439536" y="0"/>
                </a:moveTo>
                <a:lnTo>
                  <a:pt x="0" y="0"/>
                </a:lnTo>
                <a:lnTo>
                  <a:pt x="0" y="1169555"/>
                </a:lnTo>
                <a:lnTo>
                  <a:pt x="5439536" y="1169555"/>
                </a:lnTo>
                <a:lnTo>
                  <a:pt x="543953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etin kutusu 7"/>
          <p:cNvSpPr txBox="1"/>
          <p:nvPr/>
        </p:nvSpPr>
        <p:spPr>
          <a:xfrm>
            <a:off x="16764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76400" y="3004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28039"/>
            <a:ext cx="12192000" cy="1235075"/>
            <a:chOff x="0" y="790575"/>
            <a:chExt cx="12192000" cy="1235075"/>
          </a:xfrm>
        </p:grpSpPr>
        <p:sp>
          <p:nvSpPr>
            <p:cNvPr id="3" name="object 3"/>
            <p:cNvSpPr/>
            <p:nvPr/>
          </p:nvSpPr>
          <p:spPr>
            <a:xfrm>
              <a:off x="0" y="832638"/>
              <a:ext cx="12192000" cy="882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2220" y="796925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60" h="1222375">
                  <a:moveTo>
                    <a:pt x="611124" y="0"/>
                  </a:moveTo>
                  <a:lnTo>
                    <a:pt x="0" y="611124"/>
                  </a:lnTo>
                  <a:lnTo>
                    <a:pt x="611124" y="1222121"/>
                  </a:lnTo>
                  <a:lnTo>
                    <a:pt x="611124" y="916559"/>
                  </a:lnTo>
                  <a:lnTo>
                    <a:pt x="2664079" y="916559"/>
                  </a:lnTo>
                  <a:lnTo>
                    <a:pt x="2664079" y="305562"/>
                  </a:lnTo>
                  <a:lnTo>
                    <a:pt x="611124" y="305562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FFC000"/>
            </a:solidFill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2220" y="796925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60" h="1222375">
                  <a:moveTo>
                    <a:pt x="0" y="611124"/>
                  </a:moveTo>
                  <a:lnTo>
                    <a:pt x="611124" y="0"/>
                  </a:lnTo>
                  <a:lnTo>
                    <a:pt x="611124" y="305562"/>
                  </a:lnTo>
                  <a:lnTo>
                    <a:pt x="2664079" y="305562"/>
                  </a:lnTo>
                  <a:lnTo>
                    <a:pt x="2664079" y="916559"/>
                  </a:lnTo>
                  <a:lnTo>
                    <a:pt x="611124" y="916559"/>
                  </a:lnTo>
                  <a:lnTo>
                    <a:pt x="611124" y="1222121"/>
                  </a:lnTo>
                  <a:lnTo>
                    <a:pt x="0" y="6111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8860" y="1193291"/>
              <a:ext cx="419100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0111" y="1193291"/>
              <a:ext cx="377951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0216" y="1193291"/>
              <a:ext cx="2232660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0685" y="1295400"/>
            <a:ext cx="2131695" cy="3003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Carlito"/>
                <a:cs typeface="Carlito"/>
              </a:rPr>
              <a:t>E-Arşiv </a:t>
            </a:r>
            <a:r>
              <a:rPr sz="1800" spc="-15" dirty="0">
                <a:solidFill>
                  <a:srgbClr val="006FC0"/>
                </a:solidFill>
                <a:latin typeface="Carlito"/>
                <a:cs typeface="Carlito"/>
              </a:rPr>
              <a:t>Portal</a:t>
            </a:r>
            <a:r>
              <a:rPr sz="18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rlito"/>
                <a:cs typeface="Carlito"/>
              </a:rPr>
              <a:t>Seçilmeli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025" y="580339"/>
            <a:ext cx="11451590" cy="5248910"/>
            <a:chOff x="204025" y="580339"/>
            <a:chExt cx="11451590" cy="5248910"/>
          </a:xfrm>
        </p:grpSpPr>
        <p:sp>
          <p:nvSpPr>
            <p:cNvPr id="3" name="object 3"/>
            <p:cNvSpPr/>
            <p:nvPr/>
          </p:nvSpPr>
          <p:spPr>
            <a:xfrm>
              <a:off x="204025" y="580339"/>
              <a:ext cx="11451082" cy="524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0557" y="1652905"/>
              <a:ext cx="2752090" cy="1222375"/>
            </a:xfrm>
            <a:custGeom>
              <a:avLst/>
              <a:gdLst/>
              <a:ahLst/>
              <a:cxnLst/>
              <a:rect l="l" t="t" r="r" b="b"/>
              <a:pathLst>
                <a:path w="2752090" h="1222375">
                  <a:moveTo>
                    <a:pt x="610997" y="0"/>
                  </a:moveTo>
                  <a:lnTo>
                    <a:pt x="0" y="611124"/>
                  </a:lnTo>
                  <a:lnTo>
                    <a:pt x="610997" y="1222121"/>
                  </a:lnTo>
                  <a:lnTo>
                    <a:pt x="610997" y="916686"/>
                  </a:lnTo>
                  <a:lnTo>
                    <a:pt x="2751963" y="916686"/>
                  </a:lnTo>
                  <a:lnTo>
                    <a:pt x="2751963" y="305562"/>
                  </a:lnTo>
                  <a:lnTo>
                    <a:pt x="610997" y="305562"/>
                  </a:lnTo>
                  <a:lnTo>
                    <a:pt x="6109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0557" y="1652905"/>
              <a:ext cx="2752090" cy="1222375"/>
            </a:xfrm>
            <a:custGeom>
              <a:avLst/>
              <a:gdLst/>
              <a:ahLst/>
              <a:cxnLst/>
              <a:rect l="l" t="t" r="r" b="b"/>
              <a:pathLst>
                <a:path w="2752090" h="1222375">
                  <a:moveTo>
                    <a:pt x="0" y="611124"/>
                  </a:moveTo>
                  <a:lnTo>
                    <a:pt x="610997" y="0"/>
                  </a:lnTo>
                  <a:lnTo>
                    <a:pt x="610997" y="305562"/>
                  </a:lnTo>
                  <a:lnTo>
                    <a:pt x="2751963" y="305562"/>
                  </a:lnTo>
                  <a:lnTo>
                    <a:pt x="2751963" y="916686"/>
                  </a:lnTo>
                  <a:lnTo>
                    <a:pt x="610997" y="916686"/>
                  </a:lnTo>
                  <a:lnTo>
                    <a:pt x="610997" y="1222121"/>
                  </a:lnTo>
                  <a:lnTo>
                    <a:pt x="0" y="61112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1492" y="2075688"/>
              <a:ext cx="2354580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47061" y="2117851"/>
            <a:ext cx="2102485" cy="2692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6FC0"/>
                </a:solidFill>
                <a:latin typeface="Carlito"/>
                <a:cs typeface="Carlito"/>
              </a:rPr>
              <a:t>Kullanıcı Bilgileri</a:t>
            </a:r>
            <a:r>
              <a:rPr sz="1600" spc="-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Carlito"/>
                <a:cs typeface="Carlito"/>
              </a:rPr>
              <a:t>Girilmeli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081" y="152400"/>
            <a:ext cx="11442700" cy="5281181"/>
            <a:chOff x="371081" y="170040"/>
            <a:chExt cx="11442700" cy="5281181"/>
          </a:xfrm>
        </p:grpSpPr>
        <p:sp>
          <p:nvSpPr>
            <p:cNvPr id="3" name="object 3"/>
            <p:cNvSpPr/>
            <p:nvPr/>
          </p:nvSpPr>
          <p:spPr>
            <a:xfrm>
              <a:off x="371081" y="316484"/>
              <a:ext cx="11442700" cy="5134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18432" y="170040"/>
              <a:ext cx="3748023" cy="11488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9079" y="251840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59" h="1222375">
                  <a:moveTo>
                    <a:pt x="610997" y="0"/>
                  </a:moveTo>
                  <a:lnTo>
                    <a:pt x="0" y="610996"/>
                  </a:lnTo>
                  <a:lnTo>
                    <a:pt x="610997" y="1222120"/>
                  </a:lnTo>
                  <a:lnTo>
                    <a:pt x="610997" y="916558"/>
                  </a:lnTo>
                  <a:lnTo>
                    <a:pt x="2664079" y="916558"/>
                  </a:lnTo>
                  <a:lnTo>
                    <a:pt x="2664079" y="305434"/>
                  </a:lnTo>
                  <a:lnTo>
                    <a:pt x="610997" y="305434"/>
                  </a:lnTo>
                  <a:lnTo>
                    <a:pt x="61099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9079" y="251840"/>
              <a:ext cx="2664460" cy="1222375"/>
            </a:xfrm>
            <a:custGeom>
              <a:avLst/>
              <a:gdLst/>
              <a:ahLst/>
              <a:cxnLst/>
              <a:rect l="l" t="t" r="r" b="b"/>
              <a:pathLst>
                <a:path w="2664459" h="1222375">
                  <a:moveTo>
                    <a:pt x="0" y="610996"/>
                  </a:moveTo>
                  <a:lnTo>
                    <a:pt x="610997" y="0"/>
                  </a:lnTo>
                  <a:lnTo>
                    <a:pt x="610997" y="305434"/>
                  </a:lnTo>
                  <a:lnTo>
                    <a:pt x="2664079" y="305434"/>
                  </a:lnTo>
                  <a:lnTo>
                    <a:pt x="2664079" y="916558"/>
                  </a:lnTo>
                  <a:lnTo>
                    <a:pt x="610997" y="916558"/>
                  </a:lnTo>
                  <a:lnTo>
                    <a:pt x="610997" y="1222120"/>
                  </a:lnTo>
                  <a:lnTo>
                    <a:pt x="0" y="61099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65999" y="593204"/>
            <a:ext cx="945286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681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Güncellenme</a:t>
            </a:r>
            <a:r>
              <a:rPr spc="-10" dirty="0"/>
              <a:t> </a:t>
            </a:r>
            <a:r>
              <a:rPr dirty="0"/>
              <a:t>mesajı</a:t>
            </a:r>
          </a:p>
          <a:p>
            <a:pPr marL="7537450" algn="ctr">
              <a:lnSpc>
                <a:spcPct val="100000"/>
              </a:lnSpc>
            </a:pPr>
            <a:r>
              <a:rPr spc="-5" dirty="0"/>
              <a:t>düşecektir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78219" y="2564447"/>
            <a:ext cx="2833370" cy="1261745"/>
            <a:chOff x="435063" y="2543429"/>
            <a:chExt cx="2833370" cy="1261745"/>
          </a:xfrm>
        </p:grpSpPr>
        <p:sp>
          <p:nvSpPr>
            <p:cNvPr id="11" name="object 11"/>
            <p:cNvSpPr/>
            <p:nvPr/>
          </p:nvSpPr>
          <p:spPr>
            <a:xfrm>
              <a:off x="441413" y="2549779"/>
              <a:ext cx="2820670" cy="1249045"/>
            </a:xfrm>
            <a:custGeom>
              <a:avLst/>
              <a:gdLst/>
              <a:ahLst/>
              <a:cxnLst/>
              <a:rect l="l" t="t" r="r" b="b"/>
              <a:pathLst>
                <a:path w="2820670" h="1249045">
                  <a:moveTo>
                    <a:pt x="2196249" y="0"/>
                  </a:moveTo>
                  <a:lnTo>
                    <a:pt x="2196249" y="312166"/>
                  </a:lnTo>
                  <a:lnTo>
                    <a:pt x="0" y="312166"/>
                  </a:lnTo>
                  <a:lnTo>
                    <a:pt x="0" y="936371"/>
                  </a:lnTo>
                  <a:lnTo>
                    <a:pt x="2196249" y="936371"/>
                  </a:lnTo>
                  <a:lnTo>
                    <a:pt x="2196249" y="1248537"/>
                  </a:lnTo>
                  <a:lnTo>
                    <a:pt x="2820581" y="624205"/>
                  </a:lnTo>
                  <a:lnTo>
                    <a:pt x="2196249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413" y="2549779"/>
              <a:ext cx="2820670" cy="1249045"/>
            </a:xfrm>
            <a:custGeom>
              <a:avLst/>
              <a:gdLst/>
              <a:ahLst/>
              <a:cxnLst/>
              <a:rect l="l" t="t" r="r" b="b"/>
              <a:pathLst>
                <a:path w="2820670" h="1249045">
                  <a:moveTo>
                    <a:pt x="0" y="312166"/>
                  </a:moveTo>
                  <a:lnTo>
                    <a:pt x="2196249" y="312166"/>
                  </a:lnTo>
                  <a:lnTo>
                    <a:pt x="2196249" y="0"/>
                  </a:lnTo>
                  <a:lnTo>
                    <a:pt x="2820581" y="624205"/>
                  </a:lnTo>
                  <a:lnTo>
                    <a:pt x="2196249" y="1248537"/>
                  </a:lnTo>
                  <a:lnTo>
                    <a:pt x="2196249" y="936371"/>
                  </a:lnTo>
                  <a:lnTo>
                    <a:pt x="0" y="936371"/>
                  </a:lnTo>
                  <a:lnTo>
                    <a:pt x="0" y="31216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5884" y="2822448"/>
              <a:ext cx="652272" cy="373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751" y="2822448"/>
              <a:ext cx="1784604" cy="373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9307" y="3020568"/>
              <a:ext cx="2325624" cy="3733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800" y="3218688"/>
              <a:ext cx="1271015" cy="3733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3400" y="2885440"/>
            <a:ext cx="2085975" cy="6197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6FC0"/>
                </a:solidFill>
                <a:latin typeface="Carlito"/>
                <a:cs typeface="Carlito"/>
              </a:rPr>
              <a:t>Ünvan </a:t>
            </a:r>
            <a:r>
              <a:rPr sz="1300" spc="-5" dirty="0">
                <a:solidFill>
                  <a:srgbClr val="006FC0"/>
                </a:solidFill>
                <a:latin typeface="Carlito"/>
                <a:cs typeface="Carlito"/>
              </a:rPr>
              <a:t>bölümünde eczane </a:t>
            </a:r>
            <a:r>
              <a:rPr sz="1300" dirty="0">
                <a:solidFill>
                  <a:srgbClr val="006FC0"/>
                </a:solidFill>
                <a:latin typeface="Carlito"/>
                <a:cs typeface="Carlito"/>
              </a:rPr>
              <a:t>adı  </a:t>
            </a:r>
            <a:r>
              <a:rPr sz="1300" spc="-10" dirty="0">
                <a:solidFill>
                  <a:srgbClr val="006FC0"/>
                </a:solidFill>
                <a:latin typeface="Carlito"/>
                <a:cs typeface="Carlito"/>
              </a:rPr>
              <a:t>yazıyorsa </a:t>
            </a:r>
            <a:r>
              <a:rPr sz="1300" spc="-5" dirty="0">
                <a:solidFill>
                  <a:srgbClr val="006FC0"/>
                </a:solidFill>
                <a:latin typeface="Carlito"/>
                <a:cs typeface="Carlito"/>
              </a:rPr>
              <a:t>bu bölüme eczacı </a:t>
            </a:r>
            <a:r>
              <a:rPr sz="1300" dirty="0">
                <a:solidFill>
                  <a:srgbClr val="006FC0"/>
                </a:solidFill>
                <a:latin typeface="Carlito"/>
                <a:cs typeface="Carlito"/>
              </a:rPr>
              <a:t>adı  </a:t>
            </a:r>
            <a:r>
              <a:rPr sz="1300" spc="-10" dirty="0">
                <a:solidFill>
                  <a:srgbClr val="006FC0"/>
                </a:solidFill>
                <a:latin typeface="Carlito"/>
                <a:cs typeface="Carlito"/>
              </a:rPr>
              <a:t>soyadı</a:t>
            </a:r>
            <a:r>
              <a:rPr sz="130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300" spc="-5" dirty="0">
                <a:solidFill>
                  <a:srgbClr val="006FC0"/>
                </a:solidFill>
                <a:latin typeface="Carlito"/>
                <a:cs typeface="Carlito"/>
              </a:rPr>
              <a:t>yazılmalı</a:t>
            </a:r>
            <a:endParaRPr sz="13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22" y="533400"/>
            <a:ext cx="12034901" cy="5442240"/>
            <a:chOff x="72932" y="571474"/>
            <a:chExt cx="12034901" cy="5442240"/>
          </a:xfrm>
        </p:grpSpPr>
        <p:sp>
          <p:nvSpPr>
            <p:cNvPr id="3" name="object 3"/>
            <p:cNvSpPr/>
            <p:nvPr/>
          </p:nvSpPr>
          <p:spPr>
            <a:xfrm>
              <a:off x="72932" y="571474"/>
              <a:ext cx="12034901" cy="5442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74925" y="1468374"/>
              <a:ext cx="2242185" cy="876300"/>
            </a:xfrm>
            <a:custGeom>
              <a:avLst/>
              <a:gdLst/>
              <a:ahLst/>
              <a:cxnLst/>
              <a:rect l="l" t="t" r="r" b="b"/>
              <a:pathLst>
                <a:path w="2242185" h="876300">
                  <a:moveTo>
                    <a:pt x="438023" y="0"/>
                  </a:moveTo>
                  <a:lnTo>
                    <a:pt x="0" y="438023"/>
                  </a:lnTo>
                  <a:lnTo>
                    <a:pt x="438023" y="876046"/>
                  </a:lnTo>
                  <a:lnTo>
                    <a:pt x="438023" y="656971"/>
                  </a:lnTo>
                  <a:lnTo>
                    <a:pt x="2242058" y="656971"/>
                  </a:lnTo>
                  <a:lnTo>
                    <a:pt x="2242058" y="218948"/>
                  </a:lnTo>
                  <a:lnTo>
                    <a:pt x="438023" y="218948"/>
                  </a:lnTo>
                  <a:lnTo>
                    <a:pt x="43802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4925" y="1468374"/>
              <a:ext cx="2242185" cy="876300"/>
            </a:xfrm>
            <a:custGeom>
              <a:avLst/>
              <a:gdLst/>
              <a:ahLst/>
              <a:cxnLst/>
              <a:rect l="l" t="t" r="r" b="b"/>
              <a:pathLst>
                <a:path w="2242185" h="876300">
                  <a:moveTo>
                    <a:pt x="0" y="438023"/>
                  </a:moveTo>
                  <a:lnTo>
                    <a:pt x="438023" y="0"/>
                  </a:lnTo>
                  <a:lnTo>
                    <a:pt x="438023" y="218948"/>
                  </a:lnTo>
                  <a:lnTo>
                    <a:pt x="2242058" y="218948"/>
                  </a:lnTo>
                  <a:lnTo>
                    <a:pt x="2242058" y="656971"/>
                  </a:lnTo>
                  <a:lnTo>
                    <a:pt x="438023" y="656971"/>
                  </a:lnTo>
                  <a:lnTo>
                    <a:pt x="438023" y="876046"/>
                  </a:lnTo>
                  <a:lnTo>
                    <a:pt x="0" y="43802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47761" y="1611910"/>
            <a:ext cx="1203960" cy="513080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sz="1600" spc="-10" dirty="0">
                <a:solidFill>
                  <a:srgbClr val="006FC0"/>
                </a:solidFill>
                <a:latin typeface="Carlito"/>
                <a:cs typeface="Carlito"/>
              </a:rPr>
              <a:t>Oluştur  </a:t>
            </a:r>
            <a:r>
              <a:rPr sz="1600" spc="-5" dirty="0">
                <a:solidFill>
                  <a:srgbClr val="006FC0"/>
                </a:solidFill>
                <a:latin typeface="Carlito"/>
                <a:cs typeface="Carlito"/>
              </a:rPr>
              <a:t>seçilmeli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58" y="492379"/>
            <a:ext cx="11402695" cy="5090795"/>
            <a:chOff x="388658" y="492379"/>
            <a:chExt cx="11402695" cy="5090795"/>
          </a:xfrm>
        </p:grpSpPr>
        <p:sp>
          <p:nvSpPr>
            <p:cNvPr id="3" name="object 3"/>
            <p:cNvSpPr/>
            <p:nvPr/>
          </p:nvSpPr>
          <p:spPr>
            <a:xfrm>
              <a:off x="388658" y="492379"/>
              <a:ext cx="11402441" cy="50907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15100" y="1828800"/>
              <a:ext cx="2356485" cy="730250"/>
            </a:xfrm>
            <a:custGeom>
              <a:avLst/>
              <a:gdLst/>
              <a:ahLst/>
              <a:cxnLst/>
              <a:rect l="l" t="t" r="r" b="b"/>
              <a:pathLst>
                <a:path w="2356484" h="730250">
                  <a:moveTo>
                    <a:pt x="364871" y="0"/>
                  </a:moveTo>
                  <a:lnTo>
                    <a:pt x="0" y="364871"/>
                  </a:lnTo>
                  <a:lnTo>
                    <a:pt x="364871" y="729741"/>
                  </a:lnTo>
                  <a:lnTo>
                    <a:pt x="364871" y="547370"/>
                  </a:lnTo>
                  <a:lnTo>
                    <a:pt x="2356357" y="547370"/>
                  </a:lnTo>
                  <a:lnTo>
                    <a:pt x="2356357" y="182499"/>
                  </a:lnTo>
                  <a:lnTo>
                    <a:pt x="364871" y="182499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15100" y="1828800"/>
              <a:ext cx="2356485" cy="730250"/>
            </a:xfrm>
            <a:custGeom>
              <a:avLst/>
              <a:gdLst/>
              <a:ahLst/>
              <a:cxnLst/>
              <a:rect l="l" t="t" r="r" b="b"/>
              <a:pathLst>
                <a:path w="2356484" h="730250">
                  <a:moveTo>
                    <a:pt x="0" y="364871"/>
                  </a:moveTo>
                  <a:lnTo>
                    <a:pt x="364871" y="0"/>
                  </a:lnTo>
                  <a:lnTo>
                    <a:pt x="364871" y="182499"/>
                  </a:lnTo>
                  <a:lnTo>
                    <a:pt x="2356357" y="182499"/>
                  </a:lnTo>
                  <a:lnTo>
                    <a:pt x="2356357" y="547370"/>
                  </a:lnTo>
                  <a:lnTo>
                    <a:pt x="364871" y="547370"/>
                  </a:lnTo>
                  <a:lnTo>
                    <a:pt x="364871" y="729741"/>
                  </a:lnTo>
                  <a:lnTo>
                    <a:pt x="0" y="36487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27520" y="2051304"/>
              <a:ext cx="1929383" cy="347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2991" y="2081021"/>
            <a:ext cx="1743710" cy="2082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6FC0"/>
                </a:solidFill>
                <a:latin typeface="Carlito"/>
                <a:cs typeface="Carlito"/>
              </a:rPr>
              <a:t>Dönem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sonu tarihi</a:t>
            </a:r>
            <a:r>
              <a:rPr sz="1200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rlito"/>
                <a:cs typeface="Carlito"/>
              </a:rPr>
              <a:t>seçilmeli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99226" y="2807716"/>
            <a:ext cx="4499102" cy="1263650"/>
            <a:chOff x="5999226" y="2807716"/>
            <a:chExt cx="4499102" cy="1263650"/>
          </a:xfrm>
        </p:grpSpPr>
        <p:sp>
          <p:nvSpPr>
            <p:cNvPr id="9" name="object 9"/>
            <p:cNvSpPr/>
            <p:nvPr/>
          </p:nvSpPr>
          <p:spPr>
            <a:xfrm>
              <a:off x="5999226" y="2807716"/>
              <a:ext cx="1951989" cy="730250"/>
            </a:xfrm>
            <a:custGeom>
              <a:avLst/>
              <a:gdLst/>
              <a:ahLst/>
              <a:cxnLst/>
              <a:rect l="l" t="t" r="r" b="b"/>
              <a:pathLst>
                <a:path w="1951990" h="730250">
                  <a:moveTo>
                    <a:pt x="364998" y="0"/>
                  </a:moveTo>
                  <a:lnTo>
                    <a:pt x="0" y="364871"/>
                  </a:lnTo>
                  <a:lnTo>
                    <a:pt x="364998" y="729742"/>
                  </a:lnTo>
                  <a:lnTo>
                    <a:pt x="364998" y="547243"/>
                  </a:lnTo>
                  <a:lnTo>
                    <a:pt x="1951990" y="547243"/>
                  </a:lnTo>
                  <a:lnTo>
                    <a:pt x="1951990" y="182372"/>
                  </a:lnTo>
                  <a:lnTo>
                    <a:pt x="364998" y="182372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9226" y="2807716"/>
              <a:ext cx="1951989" cy="730250"/>
            </a:xfrm>
            <a:custGeom>
              <a:avLst/>
              <a:gdLst/>
              <a:ahLst/>
              <a:cxnLst/>
              <a:rect l="l" t="t" r="r" b="b"/>
              <a:pathLst>
                <a:path w="1951990" h="730250">
                  <a:moveTo>
                    <a:pt x="0" y="364871"/>
                  </a:moveTo>
                  <a:lnTo>
                    <a:pt x="364998" y="0"/>
                  </a:lnTo>
                  <a:lnTo>
                    <a:pt x="364998" y="182372"/>
                  </a:lnTo>
                  <a:lnTo>
                    <a:pt x="1951990" y="182372"/>
                  </a:lnTo>
                  <a:lnTo>
                    <a:pt x="1951990" y="547243"/>
                  </a:lnTo>
                  <a:lnTo>
                    <a:pt x="364998" y="547243"/>
                  </a:lnTo>
                  <a:lnTo>
                    <a:pt x="364998" y="729742"/>
                  </a:lnTo>
                  <a:lnTo>
                    <a:pt x="0" y="36487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0658" y="3341116"/>
              <a:ext cx="4217670" cy="730250"/>
            </a:xfrm>
            <a:custGeom>
              <a:avLst/>
              <a:gdLst/>
              <a:ahLst/>
              <a:cxnLst/>
              <a:rect l="l" t="t" r="r" b="b"/>
              <a:pathLst>
                <a:path w="4217670" h="730250">
                  <a:moveTo>
                    <a:pt x="364870" y="0"/>
                  </a:moveTo>
                  <a:lnTo>
                    <a:pt x="0" y="364871"/>
                  </a:lnTo>
                  <a:lnTo>
                    <a:pt x="364870" y="729742"/>
                  </a:lnTo>
                  <a:lnTo>
                    <a:pt x="364870" y="547243"/>
                  </a:lnTo>
                  <a:lnTo>
                    <a:pt x="4217416" y="547243"/>
                  </a:lnTo>
                  <a:lnTo>
                    <a:pt x="4217416" y="182372"/>
                  </a:lnTo>
                  <a:lnTo>
                    <a:pt x="364870" y="182372"/>
                  </a:lnTo>
                  <a:lnTo>
                    <a:pt x="36487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0658" y="3341116"/>
              <a:ext cx="4217670" cy="730250"/>
            </a:xfrm>
            <a:custGeom>
              <a:avLst/>
              <a:gdLst/>
              <a:ahLst/>
              <a:cxnLst/>
              <a:rect l="l" t="t" r="r" b="b"/>
              <a:pathLst>
                <a:path w="4217670" h="730250">
                  <a:moveTo>
                    <a:pt x="0" y="364871"/>
                  </a:moveTo>
                  <a:lnTo>
                    <a:pt x="364870" y="0"/>
                  </a:lnTo>
                  <a:lnTo>
                    <a:pt x="364870" y="182372"/>
                  </a:lnTo>
                  <a:lnTo>
                    <a:pt x="4217416" y="182372"/>
                  </a:lnTo>
                  <a:lnTo>
                    <a:pt x="4217416" y="547243"/>
                  </a:lnTo>
                  <a:lnTo>
                    <a:pt x="364870" y="547243"/>
                  </a:lnTo>
                  <a:lnTo>
                    <a:pt x="364870" y="729742"/>
                  </a:lnTo>
                  <a:lnTo>
                    <a:pt x="0" y="36487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24067" y="3059938"/>
            <a:ext cx="335813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01205" y="4879721"/>
            <a:ext cx="2122170" cy="730250"/>
            <a:chOff x="7101205" y="4879721"/>
            <a:chExt cx="2122170" cy="730250"/>
          </a:xfrm>
        </p:grpSpPr>
        <p:sp>
          <p:nvSpPr>
            <p:cNvPr id="19" name="object 19"/>
            <p:cNvSpPr/>
            <p:nvPr/>
          </p:nvSpPr>
          <p:spPr>
            <a:xfrm>
              <a:off x="7101205" y="4879721"/>
              <a:ext cx="2122170" cy="730250"/>
            </a:xfrm>
            <a:custGeom>
              <a:avLst/>
              <a:gdLst/>
              <a:ahLst/>
              <a:cxnLst/>
              <a:rect l="l" t="t" r="r" b="b"/>
              <a:pathLst>
                <a:path w="2122170" h="730250">
                  <a:moveTo>
                    <a:pt x="364871" y="0"/>
                  </a:moveTo>
                  <a:lnTo>
                    <a:pt x="0" y="364870"/>
                  </a:lnTo>
                  <a:lnTo>
                    <a:pt x="364871" y="729767"/>
                  </a:lnTo>
                  <a:lnTo>
                    <a:pt x="364871" y="547369"/>
                  </a:lnTo>
                  <a:lnTo>
                    <a:pt x="2121916" y="547369"/>
                  </a:lnTo>
                  <a:lnTo>
                    <a:pt x="2121916" y="182498"/>
                  </a:lnTo>
                  <a:lnTo>
                    <a:pt x="364871" y="182498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1205" y="4879721"/>
              <a:ext cx="2122170" cy="730250"/>
            </a:xfrm>
            <a:custGeom>
              <a:avLst/>
              <a:gdLst/>
              <a:ahLst/>
              <a:cxnLst/>
              <a:rect l="l" t="t" r="r" b="b"/>
              <a:pathLst>
                <a:path w="2122170" h="730250">
                  <a:moveTo>
                    <a:pt x="0" y="364870"/>
                  </a:moveTo>
                  <a:lnTo>
                    <a:pt x="364871" y="0"/>
                  </a:lnTo>
                  <a:lnTo>
                    <a:pt x="364871" y="182498"/>
                  </a:lnTo>
                  <a:lnTo>
                    <a:pt x="2121916" y="182498"/>
                  </a:lnTo>
                  <a:lnTo>
                    <a:pt x="2121916" y="547369"/>
                  </a:lnTo>
                  <a:lnTo>
                    <a:pt x="364871" y="547369"/>
                  </a:lnTo>
                  <a:lnTo>
                    <a:pt x="364871" y="729767"/>
                  </a:lnTo>
                  <a:lnTo>
                    <a:pt x="0" y="36487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/>
          <p:nvPr/>
        </p:nvSpPr>
        <p:spPr>
          <a:xfrm>
            <a:off x="454266" y="5794819"/>
            <a:ext cx="5313680" cy="646430"/>
          </a:xfrm>
          <a:custGeom>
            <a:avLst/>
            <a:gdLst/>
            <a:ahLst/>
            <a:cxnLst/>
            <a:rect l="l" t="t" r="r" b="b"/>
            <a:pathLst>
              <a:path w="5313680" h="646429">
                <a:moveTo>
                  <a:pt x="5313426" y="0"/>
                </a:moveTo>
                <a:lnTo>
                  <a:pt x="0" y="0"/>
                </a:lnTo>
                <a:lnTo>
                  <a:pt x="0" y="646328"/>
                </a:lnTo>
                <a:lnTo>
                  <a:pt x="5313426" y="646328"/>
                </a:lnTo>
                <a:lnTo>
                  <a:pt x="53134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49C40082-96B5-2F48-9B01-906DF6FEEA22}"/>
              </a:ext>
            </a:extLst>
          </p:cNvPr>
          <p:cNvSpPr/>
          <p:nvPr/>
        </p:nvSpPr>
        <p:spPr>
          <a:xfrm>
            <a:off x="6280658" y="3574105"/>
            <a:ext cx="421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>
              <a:lnSpc>
                <a:spcPct val="100000"/>
              </a:lnSpc>
            </a:pP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kesilecek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kurum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ya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da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kişinin vergi </a:t>
            </a:r>
            <a:r>
              <a:rPr lang="tr-TR" sz="1400" dirty="0" err="1">
                <a:solidFill>
                  <a:srgbClr val="006FC0"/>
                </a:solidFill>
                <a:latin typeface="Carlito"/>
                <a:cs typeface="Carlito"/>
              </a:rPr>
              <a:t>no</a:t>
            </a:r>
            <a:r>
              <a:rPr lang="tr-TR" sz="140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yazılmalı</a:t>
            </a:r>
            <a:endParaRPr lang="tr-TR" sz="1400" dirty="0">
              <a:latin typeface="Carlito"/>
              <a:cs typeface="Carlito"/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="" xmlns:a16="http://schemas.microsoft.com/office/drawing/2014/main" id="{54CADBDD-6484-1D43-B180-4C9D47ED864B}"/>
              </a:ext>
            </a:extLst>
          </p:cNvPr>
          <p:cNvSpPr/>
          <p:nvPr/>
        </p:nvSpPr>
        <p:spPr>
          <a:xfrm>
            <a:off x="6477000" y="3023799"/>
            <a:ext cx="1202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Satış seçilmeli</a:t>
            </a:r>
            <a:endParaRPr lang="tr-TR" sz="1400" dirty="0">
              <a:latin typeface="Carlito"/>
              <a:cs typeface="Carlito"/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8DFC6833-7245-2B43-BAF9-F49932A18474}"/>
              </a:ext>
            </a:extLst>
          </p:cNvPr>
          <p:cNvSpPr/>
          <p:nvPr/>
        </p:nvSpPr>
        <p:spPr>
          <a:xfrm>
            <a:off x="7239000" y="5105400"/>
            <a:ext cx="2028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Adres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bilgisi</a:t>
            </a:r>
            <a:r>
              <a:rPr lang="tr-TR" sz="14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doldurulmalı</a:t>
            </a:r>
            <a:endParaRPr lang="tr-TR" sz="1400" dirty="0">
              <a:latin typeface="Carlito"/>
              <a:cs typeface="Carlito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D6CC6582-B2D0-C146-9284-F54F565126B9}"/>
              </a:ext>
            </a:extLst>
          </p:cNvPr>
          <p:cNvSpPr/>
          <p:nvPr/>
        </p:nvSpPr>
        <p:spPr>
          <a:xfrm>
            <a:off x="457200" y="5830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>
                <a:solidFill>
                  <a:srgbClr val="006FC0"/>
                </a:solidFill>
                <a:latin typeface="Carlito"/>
                <a:cs typeface="Carlito"/>
              </a:rPr>
              <a:t>Not : </a:t>
            </a:r>
            <a:r>
              <a:rPr lang="tr-TR" spc="-5" dirty="0">
                <a:solidFill>
                  <a:srgbClr val="006FC0"/>
                </a:solidFill>
                <a:latin typeface="Carlito"/>
                <a:cs typeface="Carlito"/>
              </a:rPr>
              <a:t>Diğer bölümler </a:t>
            </a:r>
            <a:r>
              <a:rPr lang="tr-TR" spc="-10" dirty="0">
                <a:solidFill>
                  <a:srgbClr val="006FC0"/>
                </a:solidFill>
                <a:latin typeface="Carlito"/>
                <a:cs typeface="Carlito"/>
              </a:rPr>
              <a:t>otomatik</a:t>
            </a:r>
            <a:r>
              <a:rPr lang="tr-TR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pc="-25" dirty="0">
                <a:solidFill>
                  <a:srgbClr val="006FC0"/>
                </a:solidFill>
                <a:latin typeface="Carlito"/>
                <a:cs typeface="Carlito"/>
              </a:rPr>
              <a:t>çıkmaktadır.</a:t>
            </a:r>
            <a:endParaRPr lang="tr-TR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tr-TR" spc="-5" dirty="0">
                <a:solidFill>
                  <a:srgbClr val="006FC0"/>
                </a:solidFill>
                <a:latin typeface="Carlito"/>
                <a:cs typeface="Carlito"/>
              </a:rPr>
              <a:t>Herhangi bir bilgi girilmesine </a:t>
            </a:r>
            <a:r>
              <a:rPr lang="tr-TR" spc="-10" dirty="0">
                <a:solidFill>
                  <a:srgbClr val="006FC0"/>
                </a:solidFill>
                <a:latin typeface="Carlito"/>
                <a:cs typeface="Carlito"/>
              </a:rPr>
              <a:t>gerek</a:t>
            </a:r>
            <a:r>
              <a:rPr lang="tr-TR" spc="1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pc="-20" dirty="0">
                <a:solidFill>
                  <a:srgbClr val="006FC0"/>
                </a:solidFill>
                <a:latin typeface="Carlito"/>
                <a:cs typeface="Carlito"/>
              </a:rPr>
              <a:t>bulunmamaktadır.</a:t>
            </a:r>
            <a:endParaRPr lang="tr-TR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94" y="378117"/>
            <a:ext cx="11919445" cy="5428615"/>
            <a:chOff x="181394" y="378117"/>
            <a:chExt cx="11919445" cy="5428615"/>
          </a:xfrm>
        </p:grpSpPr>
        <p:sp>
          <p:nvSpPr>
            <p:cNvPr id="3" name="object 3"/>
            <p:cNvSpPr/>
            <p:nvPr/>
          </p:nvSpPr>
          <p:spPr>
            <a:xfrm>
              <a:off x="272567" y="378117"/>
              <a:ext cx="11828272" cy="5428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394" y="2286000"/>
              <a:ext cx="2222500" cy="949960"/>
            </a:xfrm>
            <a:custGeom>
              <a:avLst/>
              <a:gdLst/>
              <a:ahLst/>
              <a:cxnLst/>
              <a:rect l="l" t="t" r="r" b="b"/>
              <a:pathLst>
                <a:path w="2222500" h="949960">
                  <a:moveTo>
                    <a:pt x="1747608" y="0"/>
                  </a:moveTo>
                  <a:lnTo>
                    <a:pt x="1747608" y="237362"/>
                  </a:lnTo>
                  <a:lnTo>
                    <a:pt x="0" y="237362"/>
                  </a:lnTo>
                  <a:lnTo>
                    <a:pt x="0" y="712215"/>
                  </a:lnTo>
                  <a:lnTo>
                    <a:pt x="1747608" y="712215"/>
                  </a:lnTo>
                  <a:lnTo>
                    <a:pt x="1747608" y="949578"/>
                  </a:lnTo>
                  <a:lnTo>
                    <a:pt x="2222334" y="474725"/>
                  </a:lnTo>
                  <a:lnTo>
                    <a:pt x="1747608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394" y="2286000"/>
              <a:ext cx="2222500" cy="949960"/>
            </a:xfrm>
            <a:custGeom>
              <a:avLst/>
              <a:gdLst/>
              <a:ahLst/>
              <a:cxnLst/>
              <a:rect l="l" t="t" r="r" b="b"/>
              <a:pathLst>
                <a:path w="2222500" h="949960">
                  <a:moveTo>
                    <a:pt x="0" y="237362"/>
                  </a:moveTo>
                  <a:lnTo>
                    <a:pt x="1747608" y="237362"/>
                  </a:lnTo>
                  <a:lnTo>
                    <a:pt x="1747608" y="0"/>
                  </a:lnTo>
                  <a:lnTo>
                    <a:pt x="2222334" y="474725"/>
                  </a:lnTo>
                  <a:lnTo>
                    <a:pt x="1747608" y="949578"/>
                  </a:lnTo>
                  <a:lnTo>
                    <a:pt x="1747608" y="712215"/>
                  </a:lnTo>
                  <a:lnTo>
                    <a:pt x="0" y="712215"/>
                  </a:lnTo>
                  <a:lnTo>
                    <a:pt x="0" y="2373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72567" y="5404523"/>
            <a:ext cx="5999480" cy="923925"/>
          </a:xfrm>
          <a:custGeom>
            <a:avLst/>
            <a:gdLst/>
            <a:ahLst/>
            <a:cxnLst/>
            <a:rect l="l" t="t" r="r" b="b"/>
            <a:pathLst>
              <a:path w="5999480" h="923925">
                <a:moveTo>
                  <a:pt x="5998972" y="0"/>
                </a:moveTo>
                <a:lnTo>
                  <a:pt x="0" y="0"/>
                </a:lnTo>
                <a:lnTo>
                  <a:pt x="0" y="923328"/>
                </a:lnTo>
                <a:lnTo>
                  <a:pt x="5998972" y="923328"/>
                </a:lnTo>
                <a:lnTo>
                  <a:pt x="599897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8BA3C1D9-7EF2-BC4B-B889-BA0BEA62B947}"/>
              </a:ext>
            </a:extLst>
          </p:cNvPr>
          <p:cNvSpPr/>
          <p:nvPr/>
        </p:nvSpPr>
        <p:spPr>
          <a:xfrm>
            <a:off x="150947" y="2514600"/>
            <a:ext cx="1838773" cy="536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Satır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ekle</a:t>
            </a:r>
            <a:r>
              <a:rPr lang="tr-TR" sz="1400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butonundan </a:t>
            </a:r>
          </a:p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 satır</a:t>
            </a:r>
            <a:r>
              <a:rPr lang="tr-TR" sz="1400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eklenmeli</a:t>
            </a:r>
            <a:endParaRPr lang="tr-TR" sz="1400" dirty="0">
              <a:latin typeface="Carlito"/>
              <a:cs typeface="Carlito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240A95E6-6A44-4B47-9D61-6A4467B0EBF8}"/>
              </a:ext>
            </a:extLst>
          </p:cNvPr>
          <p:cNvSpPr/>
          <p:nvPr/>
        </p:nvSpPr>
        <p:spPr>
          <a:xfrm>
            <a:off x="304800" y="55097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1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Not: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SGK </a:t>
            </a:r>
            <a:r>
              <a:rPr lang="tr-TR" sz="1400" spc="-30" dirty="0">
                <a:solidFill>
                  <a:srgbClr val="006FC0"/>
                </a:solidFill>
                <a:latin typeface="Carlito"/>
                <a:cs typeface="Carlito"/>
              </a:rPr>
              <a:t>MEDULA’da </a:t>
            </a: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sonlandırılabilmesi için </a:t>
            </a: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gereken  fatura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numarasını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alabilmek için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taslak </a:t>
            </a:r>
            <a:r>
              <a:rPr lang="tr-TR" sz="1400" spc="-15" dirty="0">
                <a:solidFill>
                  <a:srgbClr val="006FC0"/>
                </a:solidFill>
                <a:latin typeface="Carlito"/>
                <a:cs typeface="Carlito"/>
              </a:rPr>
              <a:t>fatura </a:t>
            </a:r>
            <a:r>
              <a:rPr lang="tr-TR" sz="1400" spc="-20" dirty="0">
                <a:solidFill>
                  <a:srgbClr val="006FC0"/>
                </a:solidFill>
                <a:latin typeface="Carlito"/>
                <a:cs typeface="Carlito"/>
              </a:rPr>
              <a:t>oluşturulmalıdır. 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Rakamlar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ve </a:t>
            </a:r>
            <a:r>
              <a:rPr lang="tr-TR" sz="1400" dirty="0">
                <a:solidFill>
                  <a:srgbClr val="006FC0"/>
                </a:solidFill>
                <a:latin typeface="Carlito"/>
                <a:cs typeface="Carlito"/>
              </a:rPr>
              <a:t>tüm </a:t>
            </a:r>
            <a:r>
              <a:rPr lang="tr-TR" sz="1400" spc="-5" dirty="0">
                <a:solidFill>
                  <a:srgbClr val="006FC0"/>
                </a:solidFill>
                <a:latin typeface="Carlito"/>
                <a:cs typeface="Carlito"/>
              </a:rPr>
              <a:t>içerik daha </a:t>
            </a:r>
            <a:r>
              <a:rPr lang="tr-TR" sz="1400" spc="-10" dirty="0">
                <a:solidFill>
                  <a:srgbClr val="006FC0"/>
                </a:solidFill>
                <a:latin typeface="Carlito"/>
                <a:cs typeface="Carlito"/>
              </a:rPr>
              <a:t>sonra</a:t>
            </a:r>
            <a:r>
              <a:rPr lang="tr-TR" sz="140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z="1400" spc="-20" dirty="0">
                <a:solidFill>
                  <a:srgbClr val="006FC0"/>
                </a:solidFill>
                <a:latin typeface="Carlito"/>
                <a:cs typeface="Carlito"/>
              </a:rPr>
              <a:t>düzenlenecektir.</a:t>
            </a:r>
            <a:endParaRPr lang="tr-TR"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081" y="570655"/>
            <a:ext cx="11427714" cy="5241055"/>
            <a:chOff x="371081" y="570655"/>
            <a:chExt cx="11427714" cy="5241055"/>
          </a:xfrm>
        </p:grpSpPr>
        <p:sp>
          <p:nvSpPr>
            <p:cNvPr id="3" name="object 3"/>
            <p:cNvSpPr/>
            <p:nvPr/>
          </p:nvSpPr>
          <p:spPr>
            <a:xfrm>
              <a:off x="371081" y="570655"/>
              <a:ext cx="11427714" cy="5241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477" y="5323103"/>
              <a:ext cx="5999480" cy="369570"/>
            </a:xfrm>
            <a:custGeom>
              <a:avLst/>
              <a:gdLst/>
              <a:ahLst/>
              <a:cxnLst/>
              <a:rect l="l" t="t" r="r" b="b"/>
              <a:pathLst>
                <a:path w="5999480" h="369570">
                  <a:moveTo>
                    <a:pt x="5998972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5998972" y="369328"/>
                  </a:lnTo>
                  <a:lnTo>
                    <a:pt x="59989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24BC60E8-01B1-E842-A0F9-142636C63A82}"/>
              </a:ext>
            </a:extLst>
          </p:cNvPr>
          <p:cNvSpPr/>
          <p:nvPr/>
        </p:nvSpPr>
        <p:spPr>
          <a:xfrm>
            <a:off x="1667083" y="5345668"/>
            <a:ext cx="420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Not:</a:t>
            </a:r>
            <a:r>
              <a:rPr lang="tr-TR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pc="-25" dirty="0">
                <a:solidFill>
                  <a:srgbClr val="006FC0"/>
                </a:solidFill>
                <a:latin typeface="Carlito"/>
                <a:cs typeface="Carlito"/>
              </a:rPr>
              <a:t>Taslak </a:t>
            </a:r>
            <a:r>
              <a:rPr lang="tr-TR" spc="-10" dirty="0">
                <a:solidFill>
                  <a:srgbClr val="006FC0"/>
                </a:solidFill>
                <a:latin typeface="Carlito"/>
                <a:cs typeface="Carlito"/>
              </a:rPr>
              <a:t>faturanız </a:t>
            </a:r>
            <a:r>
              <a:rPr lang="tr-TR" spc="-5" dirty="0">
                <a:solidFill>
                  <a:srgbClr val="006FC0"/>
                </a:solidFill>
                <a:latin typeface="Carlito"/>
                <a:cs typeface="Carlito"/>
              </a:rPr>
              <a:t>oluşturulmuş</a:t>
            </a:r>
            <a:r>
              <a:rPr lang="tr-TR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tr-TR" spc="-25" dirty="0">
                <a:solidFill>
                  <a:srgbClr val="006FC0"/>
                </a:solidFill>
                <a:latin typeface="Carlito"/>
                <a:cs typeface="Carlito"/>
              </a:rPr>
              <a:t>olacaktır.</a:t>
            </a:r>
            <a:endParaRPr lang="tr-TR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335</Words>
  <Application>Microsoft Office PowerPoint</Application>
  <PresentationFormat>Özel</PresentationFormat>
  <Paragraphs>55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e-Arşiv Fatura Nasıl Düzenlenir ? 15 Ocak 2020</vt:lpstr>
      <vt:lpstr>E-Arşiv Portal interaktif  giriş yapılır.</vt:lpstr>
      <vt:lpstr>Slayt 3</vt:lpstr>
      <vt:lpstr>Slayt 4</vt:lpstr>
      <vt:lpstr>Güncellenme mesajı düşecektir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Sistem</cp:lastModifiedBy>
  <cp:revision>11</cp:revision>
  <dcterms:created xsi:type="dcterms:W3CDTF">2020-01-16T15:54:24Z</dcterms:created>
  <dcterms:modified xsi:type="dcterms:W3CDTF">2020-01-31T17:13:59Z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